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4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61168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28616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220058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015167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92075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28FE9A-2093-4DD3-BCA2-C1252C0D44C2}"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714429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28FE9A-2093-4DD3-BCA2-C1252C0D44C2}" type="datetimeFigureOut">
              <a:rPr lang="ru-RU" smtClean="0"/>
              <a:t>08.11.2022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307135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28FE9A-2093-4DD3-BCA2-C1252C0D44C2}" type="datetimeFigureOut">
              <a:rPr lang="ru-RU" smtClean="0"/>
              <a:t>08.11.2022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2130522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28FE9A-2093-4DD3-BCA2-C1252C0D44C2}" type="datetimeFigureOut">
              <a:rPr lang="ru-RU" smtClean="0"/>
              <a:t>08.11.2022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2054796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28FE9A-2093-4DD3-BCA2-C1252C0D44C2}"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264261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28FE9A-2093-4DD3-BCA2-C1252C0D44C2}"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C26CF0-7DB9-4BF8-BF4C-FBD7C3478295}" type="slidenum">
              <a:rPr lang="ru-RU" smtClean="0"/>
              <a:t>‹#›</a:t>
            </a:fld>
            <a:endParaRPr lang="ru-RU"/>
          </a:p>
        </p:txBody>
      </p:sp>
    </p:spTree>
    <p:extLst>
      <p:ext uri="{BB962C8B-B14F-4D97-AF65-F5344CB8AC3E}">
        <p14:creationId xmlns:p14="http://schemas.microsoft.com/office/powerpoint/2010/main" val="1092097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8FE9A-2093-4DD3-BCA2-C1252C0D44C2}" type="datetimeFigureOut">
              <a:rPr lang="ru-RU" smtClean="0"/>
              <a:t>08.11.2022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26CF0-7DB9-4BF8-BF4C-FBD7C3478295}" type="slidenum">
              <a:rPr lang="ru-RU" smtClean="0"/>
              <a:t>‹#›</a:t>
            </a:fld>
            <a:endParaRPr lang="ru-RU"/>
          </a:p>
        </p:txBody>
      </p:sp>
    </p:spTree>
    <p:extLst>
      <p:ext uri="{BB962C8B-B14F-4D97-AF65-F5344CB8AC3E}">
        <p14:creationId xmlns:p14="http://schemas.microsoft.com/office/powerpoint/2010/main" val="869450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ogin.consultant.ru/link/?rnd=D7EB5A760CEC755E370999D0C5DB0D81&amp;req=doc&amp;base=LAW&amp;n=382637&amp;dst=1102&amp;fld=134&amp;date=18.05.2021&amp;demo=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ogin.consultant.ru/link/?rnd=D7EB5A760CEC755E370999D0C5DB0D81&amp;req=doc&amp;base=LAW&amp;n=382637&amp;dst=2360&amp;fld=134&amp;date=18.05.2021&amp;demo=2" TargetMode="External"/><Relationship Id="rId2" Type="http://schemas.openxmlformats.org/officeDocument/2006/relationships/hyperlink" Target="https://login.consultant.ru/link/?rnd=D7EB5A760CEC755E370999D0C5DB0D81&amp;req=doc&amp;base=LAW&amp;n=149244&amp;REFFIELD=134&amp;REFDST=100478&amp;REFDOC=382637&amp;REFBASE=LAW&amp;stat=refcode=16610;index=1243&amp;date=18.05.2021&amp;demo=2" TargetMode="External"/><Relationship Id="rId1" Type="http://schemas.openxmlformats.org/officeDocument/2006/relationships/slideLayout" Target="../slideLayouts/slideLayout2.xml"/><Relationship Id="rId4" Type="http://schemas.openxmlformats.org/officeDocument/2006/relationships/hyperlink" Target="https://login.consultant.ru/link/?rnd=D7EB5A760CEC755E370999D0C5DB0D81&amp;req=doc&amp;base=LAW&amp;n=333621&amp;dst=100012&amp;fld=134&amp;REFFIELD=134&amp;REFDST=102626&amp;REFDOC=382637&amp;REFBASE=LAW&amp;stat=refcode=16610;dstident=100012;index=1247&amp;date=18.05.2021&amp;demo=2"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login.consultant.ru/link/?req=doc&amp;demo=2&amp;base=LAW&amp;n=430621&amp;dst=797&amp;field=134&amp;date=08.11.202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login.consultant.ru/link/?req=doc&amp;demo=2&amp;base=LAW&amp;n=430621&amp;dst=100617&amp;field=134&amp;date=08.11.2022" TargetMode="External"/><Relationship Id="rId3" Type="http://schemas.openxmlformats.org/officeDocument/2006/relationships/hyperlink" Target="https://login.consultant.ru/link/?req=doc&amp;demo=2&amp;base=LAW&amp;n=430621&amp;dst=489&amp;field=134&amp;date=08.11.2022" TargetMode="External"/><Relationship Id="rId7" Type="http://schemas.openxmlformats.org/officeDocument/2006/relationships/hyperlink" Target="https://login.consultant.ru/link/?req=doc&amp;demo=2&amp;base=LAW&amp;n=430621&amp;dst=444&amp;field=134&amp;date=08.11.2022" TargetMode="External"/><Relationship Id="rId2" Type="http://schemas.openxmlformats.org/officeDocument/2006/relationships/hyperlink" Target="https://login.consultant.ru/link/?req=doc&amp;demo=2&amp;base=LAW&amp;n=430621&amp;dst=100572&amp;field=134&amp;date=08.11.2022" TargetMode="External"/><Relationship Id="rId1" Type="http://schemas.openxmlformats.org/officeDocument/2006/relationships/slideLayout" Target="../slideLayouts/slideLayout2.xml"/><Relationship Id="rId6" Type="http://schemas.openxmlformats.org/officeDocument/2006/relationships/hyperlink" Target="https://login.consultant.ru/link/?req=doc&amp;demo=2&amp;base=LAW&amp;n=430621&amp;dst=100586&amp;field=134&amp;date=08.11.2022" TargetMode="External"/><Relationship Id="rId5" Type="http://schemas.openxmlformats.org/officeDocument/2006/relationships/hyperlink" Target="https://login.consultant.ru/link/?req=doc&amp;demo=2&amp;base=LAW&amp;n=430621&amp;dst=100517&amp;field=134&amp;date=08.11.2022" TargetMode="External"/><Relationship Id="rId4" Type="http://schemas.openxmlformats.org/officeDocument/2006/relationships/hyperlink" Target="https://login.consultant.ru/link/?req=doc&amp;demo=2&amp;base=LAW&amp;n=430621&amp;dst=100579&amp;field=134&amp;date=08.11.2022"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login.consultant.ru/link/?req=doc&amp;demo=2&amp;base=LAW&amp;n=421256&amp;dst=100484&amp;field=134&amp;date=08.11.202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login.consultant.ru/link/?req=doc&amp;demo=2&amp;base=LAW&amp;n=421256&amp;dst=104577&amp;field=134&amp;date=08.11.2022" TargetMode="External"/><Relationship Id="rId3" Type="http://schemas.openxmlformats.org/officeDocument/2006/relationships/hyperlink" Target="https://login.consultant.ru/link/?req=doc&amp;demo=2&amp;base=LAW&amp;n=421256&amp;dst=100625&amp;field=134&amp;date=08.11.2022" TargetMode="External"/><Relationship Id="rId7" Type="http://schemas.openxmlformats.org/officeDocument/2006/relationships/hyperlink" Target="https://login.consultant.ru/link/?req=doc&amp;demo=2&amp;base=LAW&amp;n=189366&amp;dst=100339&amp;field=134&amp;date=08.11.2022" TargetMode="External"/><Relationship Id="rId2" Type="http://schemas.openxmlformats.org/officeDocument/2006/relationships/hyperlink" Target="https://login.consultant.ru/link/?req=doc&amp;demo=2&amp;base=LAW&amp;n=421256&amp;dst=100515&amp;field=134&amp;date=08.11.2022" TargetMode="External"/><Relationship Id="rId1" Type="http://schemas.openxmlformats.org/officeDocument/2006/relationships/slideLayout" Target="../slideLayouts/slideLayout2.xml"/><Relationship Id="rId6" Type="http://schemas.openxmlformats.org/officeDocument/2006/relationships/hyperlink" Target="https://login.consultant.ru/link/?req=doc&amp;demo=2&amp;base=LAW&amp;n=93980&amp;date=08.11.2022" TargetMode="External"/><Relationship Id="rId5" Type="http://schemas.openxmlformats.org/officeDocument/2006/relationships/hyperlink" Target="https://login.consultant.ru/link/?req=doc&amp;demo=2&amp;base=LAW&amp;n=189366&amp;dst=100325&amp;field=134&amp;date=08.11.2022" TargetMode="External"/><Relationship Id="rId4" Type="http://schemas.openxmlformats.org/officeDocument/2006/relationships/hyperlink" Target="https://login.consultant.ru/link/?req=doc&amp;demo=2&amp;base=LAW&amp;n=430621&amp;dst=101183&amp;field=134&amp;date=08.11.2022"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login.consultant.ru/link/?req=doc&amp;demo=2&amp;base=LAW&amp;n=189366&amp;dst=100350&amp;field=134&amp;date=08.11.202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login.consultant.ru/link/?req=doc&amp;demo=2&amp;base=LAW&amp;n=428311&amp;dst=100010&amp;field=134&amp;date=08.11.2022" TargetMode="External"/><Relationship Id="rId2" Type="http://schemas.openxmlformats.org/officeDocument/2006/relationships/hyperlink" Target="https://login.consultant.ru/link/?req=doc&amp;demo=2&amp;base=LAW&amp;n=422432&amp;dst=616&amp;field=134&amp;date=08.11.202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login.consultant.ru/link/?req=doc&amp;demo=2&amp;base=LAW&amp;n=410706&amp;dst=100242&amp;field=134&amp;date=08.11.2022" TargetMode="External"/><Relationship Id="rId2" Type="http://schemas.openxmlformats.org/officeDocument/2006/relationships/hyperlink" Target="https://login.consultant.ru/link/?req=doc&amp;demo=2&amp;base=LAW&amp;n=428311&amp;dst=100012&amp;field=134&amp;date=08.11.2022" TargetMode="External"/><Relationship Id="rId1" Type="http://schemas.openxmlformats.org/officeDocument/2006/relationships/slideLayout" Target="../slideLayouts/slideLayout2.xml"/><Relationship Id="rId4" Type="http://schemas.openxmlformats.org/officeDocument/2006/relationships/hyperlink" Target="https://login.consultant.ru/link/?req=doc&amp;demo=2&amp;base=LAW&amp;n=410706&amp;dst=100232&amp;field=134&amp;date=08.11.202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login.consultant.ru/link/?req=doc&amp;demo=2&amp;base=LAW&amp;n=430621&amp;dst=100956&amp;field=134&amp;date=08.11.2022" TargetMode="External"/><Relationship Id="rId2" Type="http://schemas.openxmlformats.org/officeDocument/2006/relationships/hyperlink" Target="https://login.consultant.ru/link/?req=doc&amp;demo=2&amp;base=LAW&amp;n=430621&amp;dst=2360&amp;field=134&amp;date=08.11.2022"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548680"/>
            <a:ext cx="7772400" cy="1512168"/>
          </a:xfrm>
        </p:spPr>
        <p:txBody>
          <a:bodyPr>
            <a:normAutofit/>
          </a:bodyPr>
          <a:lstStyle/>
          <a:p>
            <a:r>
              <a:rPr lang="ru-RU" sz="2800" b="1" dirty="0" smtClean="0"/>
              <a:t>Основы трудового права</a:t>
            </a:r>
            <a:endParaRPr lang="ru-RU" sz="2800" b="1" dirty="0"/>
          </a:p>
        </p:txBody>
      </p:sp>
      <p:sp>
        <p:nvSpPr>
          <p:cNvPr id="3" name="Подзаголовок 2"/>
          <p:cNvSpPr>
            <a:spLocks noGrp="1"/>
          </p:cNvSpPr>
          <p:nvPr>
            <p:ph type="subTitle" idx="1"/>
          </p:nvPr>
        </p:nvSpPr>
        <p:spPr>
          <a:xfrm>
            <a:off x="1371600" y="2204864"/>
            <a:ext cx="6944816" cy="4392488"/>
          </a:xfrm>
        </p:spPr>
        <p:txBody>
          <a:bodyPr>
            <a:normAutofit lnSpcReduction="10000"/>
          </a:bodyPr>
          <a:lstStyle/>
          <a:p>
            <a:pPr marL="514350" indent="-514350" algn="just">
              <a:buAutoNum type="arabicPeriod"/>
            </a:pPr>
            <a:r>
              <a:rPr lang="ru-RU" sz="2800" dirty="0" smtClean="0"/>
              <a:t>Трудовое законодательство РФ: цели и задачи</a:t>
            </a:r>
          </a:p>
          <a:p>
            <a:pPr marL="514350" indent="-514350" algn="just">
              <a:buAutoNum type="arabicPeriod"/>
            </a:pPr>
            <a:r>
              <a:rPr lang="ru-RU" sz="2800" dirty="0" smtClean="0"/>
              <a:t>Трудовой договор: законодательное определение и практика заключения</a:t>
            </a:r>
          </a:p>
          <a:p>
            <a:pPr marL="514350" indent="-514350" algn="just">
              <a:buAutoNum type="arabicPeriod"/>
            </a:pPr>
            <a:r>
              <a:rPr lang="ru-RU" sz="2800" dirty="0" smtClean="0"/>
              <a:t>Испытательный срок при заключении трудового договора</a:t>
            </a:r>
          </a:p>
          <a:p>
            <a:pPr marL="514350" indent="-514350" algn="just">
              <a:buAutoNum type="arabicPeriod"/>
            </a:pPr>
            <a:r>
              <a:rPr lang="ru-RU" sz="2800" dirty="0" smtClean="0"/>
              <a:t>Прекращение трудового договора</a:t>
            </a:r>
          </a:p>
          <a:p>
            <a:pPr marL="514350" indent="-514350" algn="just">
              <a:buAutoNum type="arabicPeriod"/>
            </a:pPr>
            <a:r>
              <a:rPr lang="ru-RU" sz="2800" dirty="0" smtClean="0"/>
              <a:t>Рабочее время и время отдыха</a:t>
            </a:r>
          </a:p>
          <a:p>
            <a:pPr algn="just"/>
            <a:r>
              <a:rPr lang="ru-RU" sz="2800" dirty="0" smtClean="0"/>
              <a:t>6. Трудовые споры и порядок их разрешения</a:t>
            </a:r>
          </a:p>
          <a:p>
            <a:pPr marL="514350" indent="-514350" algn="just">
              <a:buAutoNum type="arabicPeriod"/>
            </a:pPr>
            <a:endParaRPr lang="ru-RU" sz="2800" dirty="0" smtClean="0"/>
          </a:p>
          <a:p>
            <a:pPr marL="514350" indent="-514350" algn="just">
              <a:buAutoNum type="arabicPeriod"/>
            </a:pPr>
            <a:endParaRPr lang="ru-RU" sz="2800" dirty="0"/>
          </a:p>
        </p:txBody>
      </p:sp>
    </p:spTree>
    <p:extLst>
      <p:ext uri="{BB962C8B-B14F-4D97-AF65-F5344CB8AC3E}">
        <p14:creationId xmlns:p14="http://schemas.microsoft.com/office/powerpoint/2010/main" val="1380138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txBody>
          <a:bodyPr/>
          <a:lstStyle/>
          <a:p>
            <a:endParaRPr lang="ru-RU"/>
          </a:p>
        </p:txBody>
      </p:sp>
      <p:sp>
        <p:nvSpPr>
          <p:cNvPr id="3" name="Объект 2"/>
          <p:cNvSpPr>
            <a:spLocks noGrp="1"/>
          </p:cNvSpPr>
          <p:nvPr>
            <p:ph idx="1"/>
          </p:nvPr>
        </p:nvSpPr>
        <p:spPr>
          <a:xfrm>
            <a:off x="457200" y="1268760"/>
            <a:ext cx="8229600" cy="5112568"/>
          </a:xfrm>
        </p:spPr>
        <p:txBody>
          <a:bodyPr>
            <a:normAutofit fontScale="70000" lnSpcReduction="20000"/>
          </a:bodyPr>
          <a:lstStyle/>
          <a:p>
            <a:pPr indent="0" algn="just">
              <a:buNone/>
            </a:pPr>
            <a:r>
              <a:rPr lang="ru-RU" sz="3400" b="1" dirty="0" smtClean="0">
                <a:effectLst/>
                <a:latin typeface="Times New Roman"/>
              </a:rPr>
              <a:t>Срочный трудовой договор заключается</a:t>
            </a:r>
            <a:r>
              <a:rPr lang="ru-RU" sz="3400" b="0" dirty="0" smtClean="0">
                <a:effectLst/>
                <a:latin typeface="Times New Roman"/>
              </a:rPr>
              <a:t>:</a:t>
            </a:r>
            <a:endParaRPr lang="ru-RU" sz="3400" b="0" dirty="0" smtClean="0">
              <a:effectLst/>
              <a:latin typeface="Verdana"/>
            </a:endParaRPr>
          </a:p>
          <a:p>
            <a:pPr indent="342900" algn="just"/>
            <a:r>
              <a:rPr lang="ru-RU" sz="3400" b="0" dirty="0" smtClean="0">
                <a:effectLst/>
                <a:latin typeface="Times New Roman"/>
              </a:rPr>
              <a:t>на время исполнения обязанностей отсутствующего работника, за которым в соответствии с трудовым законодательством и иными нормативными правовыми актами, содержащими нормы трудового права, коллективным договором, соглашениями, локальными нормативными актами, трудовым договором сохраняется место работы;</a:t>
            </a:r>
            <a:endParaRPr lang="ru-RU" sz="3400" b="0" dirty="0" smtClean="0">
              <a:effectLst/>
              <a:latin typeface="Verdana"/>
            </a:endParaRPr>
          </a:p>
          <a:p>
            <a:pPr indent="342900" algn="just"/>
            <a:r>
              <a:rPr lang="ru-RU" sz="3400" b="0" dirty="0" smtClean="0">
                <a:effectLst/>
                <a:latin typeface="Times New Roman"/>
              </a:rPr>
              <a:t>на время выполнения временных (до двух месяцев) работ;</a:t>
            </a:r>
            <a:endParaRPr lang="ru-RU" sz="3400" b="0" dirty="0" smtClean="0">
              <a:effectLst/>
              <a:latin typeface="Verdana"/>
            </a:endParaRPr>
          </a:p>
          <a:p>
            <a:pPr indent="342900" algn="just"/>
            <a:r>
              <a:rPr lang="ru-RU" sz="3400" b="0" dirty="0" smtClean="0">
                <a:effectLst/>
                <a:latin typeface="Times New Roman"/>
              </a:rPr>
              <a:t>для выполнения </a:t>
            </a:r>
            <a:r>
              <a:rPr lang="ru-RU" sz="3400" b="0" u="none" strike="noStrike" dirty="0" smtClean="0">
                <a:solidFill>
                  <a:srgbClr val="000000"/>
                </a:solidFill>
                <a:effectLst/>
                <a:latin typeface="Times New Roman"/>
                <a:hlinkClick r:id="rId2"/>
              </a:rPr>
              <a:t>сезонных работ</a:t>
            </a:r>
            <a:r>
              <a:rPr lang="ru-RU" sz="3400" b="0" dirty="0" smtClean="0">
                <a:effectLst/>
                <a:latin typeface="Times New Roman"/>
              </a:rPr>
              <a:t>, когда в силу природных условий работа может производиться только в течение определенного периода (сезона);</a:t>
            </a:r>
            <a:endParaRPr lang="ru-RU" sz="3400" b="0" dirty="0" smtClean="0">
              <a:effectLst/>
              <a:latin typeface="Verdana"/>
            </a:endParaRPr>
          </a:p>
          <a:p>
            <a:pPr indent="342900" algn="just"/>
            <a:r>
              <a:rPr lang="ru-RU" sz="3400" b="0" dirty="0" smtClean="0">
                <a:effectLst/>
                <a:latin typeface="Times New Roman"/>
              </a:rPr>
              <a:t>с лицами, направляемыми на работу за границу и др.</a:t>
            </a:r>
            <a:endParaRPr lang="ru-RU" sz="3400" b="0" dirty="0" smtClean="0">
              <a:effectLst/>
              <a:latin typeface="Verdana"/>
            </a:endParaRPr>
          </a:p>
          <a:p>
            <a:endParaRPr lang="ru-RU" dirty="0"/>
          </a:p>
        </p:txBody>
      </p:sp>
    </p:spTree>
    <p:extLst>
      <p:ext uri="{BB962C8B-B14F-4D97-AF65-F5344CB8AC3E}">
        <p14:creationId xmlns:p14="http://schemas.microsoft.com/office/powerpoint/2010/main" val="2645402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156990"/>
          </a:xfrm>
        </p:spPr>
        <p:txBody>
          <a:bodyPr>
            <a:normAutofit fontScale="90000"/>
          </a:bodyPr>
          <a:lstStyle/>
          <a:p>
            <a:pPr indent="342900"/>
            <a:r>
              <a:rPr lang="ru-RU" sz="3200" b="1" dirty="0" smtClean="0">
                <a:effectLst/>
                <a:latin typeface="Arial"/>
              </a:rPr>
              <a:t>Документы, предъявляемые при заключении трудового договора</a:t>
            </a:r>
            <a:r>
              <a:rPr lang="ru-RU" sz="2400" b="0" dirty="0" smtClean="0">
                <a:effectLst/>
                <a:latin typeface="Verdana"/>
              </a:rPr>
              <a:t/>
            </a:r>
            <a:br>
              <a:rPr lang="ru-RU" sz="2400" b="0" dirty="0" smtClean="0">
                <a:effectLst/>
                <a:latin typeface="Verdana"/>
              </a:rPr>
            </a:br>
            <a:endParaRPr lang="ru-RU" sz="3200" dirty="0"/>
          </a:p>
        </p:txBody>
      </p:sp>
      <p:sp>
        <p:nvSpPr>
          <p:cNvPr id="3" name="Объект 2"/>
          <p:cNvSpPr>
            <a:spLocks noGrp="1"/>
          </p:cNvSpPr>
          <p:nvPr>
            <p:ph idx="1"/>
          </p:nvPr>
        </p:nvSpPr>
        <p:spPr>
          <a:xfrm>
            <a:off x="457200" y="1600200"/>
            <a:ext cx="8229600" cy="4925144"/>
          </a:xfrm>
        </p:spPr>
        <p:txBody>
          <a:bodyPr/>
          <a:lstStyle/>
          <a:p>
            <a:pPr indent="342900" algn="just"/>
            <a:r>
              <a:rPr lang="ru-RU" sz="2000" b="0" dirty="0" smtClean="0">
                <a:effectLst/>
                <a:latin typeface="Times New Roman"/>
              </a:rPr>
              <a:t>паспорт или </a:t>
            </a:r>
            <a:r>
              <a:rPr lang="ru-RU" sz="2000" b="0" u="none" strike="noStrike" dirty="0" smtClean="0">
                <a:solidFill>
                  <a:srgbClr val="000000"/>
                </a:solidFill>
                <a:effectLst/>
                <a:latin typeface="Times New Roman"/>
                <a:hlinkClick r:id="rId2"/>
              </a:rPr>
              <a:t>иной документ</a:t>
            </a:r>
            <a:r>
              <a:rPr lang="ru-RU" sz="2000" b="0" dirty="0" smtClean="0">
                <a:effectLst/>
                <a:latin typeface="Times New Roman"/>
              </a:rPr>
              <a:t>, удостоверяющий личность;</a:t>
            </a:r>
            <a:endParaRPr lang="ru-RU" sz="2000" b="0" dirty="0" smtClean="0">
              <a:effectLst/>
              <a:latin typeface="Verdana"/>
            </a:endParaRPr>
          </a:p>
          <a:p>
            <a:pPr indent="342900" algn="just"/>
            <a:r>
              <a:rPr lang="ru-RU" sz="2000" b="0" dirty="0" smtClean="0">
                <a:effectLst/>
                <a:latin typeface="Times New Roman"/>
              </a:rPr>
              <a:t>трудовую книжку и (или) сведения о трудовой деятельности (</a:t>
            </a:r>
            <a:r>
              <a:rPr lang="ru-RU" sz="2000" b="0" u="none" strike="noStrike" dirty="0" smtClean="0">
                <a:solidFill>
                  <a:srgbClr val="000000"/>
                </a:solidFill>
                <a:effectLst/>
                <a:latin typeface="Times New Roman"/>
                <a:hlinkClick r:id="rId3"/>
              </a:rPr>
              <a:t>статья 66.1</a:t>
            </a:r>
            <a:r>
              <a:rPr lang="ru-RU" sz="2000" b="0" dirty="0" smtClean="0">
                <a:effectLst/>
                <a:latin typeface="Times New Roman"/>
              </a:rPr>
              <a:t> настоящего Кодекса);</a:t>
            </a:r>
          </a:p>
          <a:p>
            <a:pPr indent="342900" algn="just"/>
            <a:r>
              <a:rPr lang="ru-RU" sz="2000" b="0" u="none" strike="noStrike" dirty="0" smtClean="0">
                <a:solidFill>
                  <a:srgbClr val="000000"/>
                </a:solidFill>
                <a:effectLst/>
                <a:latin typeface="Times New Roman"/>
                <a:hlinkClick r:id="rId4"/>
              </a:rPr>
              <a:t>документ</a:t>
            </a:r>
            <a:r>
              <a:rPr lang="ru-RU" sz="2000" b="0" dirty="0" smtClean="0">
                <a:effectLst/>
                <a:latin typeface="Times New Roman"/>
              </a:rPr>
              <a:t>, подтверждающий регистрацию в системе индивидуального (персонифицированного) учета, в том числе в форме электронного документа;</a:t>
            </a:r>
          </a:p>
          <a:p>
            <a:pPr indent="342900" algn="just"/>
            <a:r>
              <a:rPr lang="ru-RU" sz="2000" b="0" dirty="0" smtClean="0">
                <a:effectLst/>
                <a:latin typeface="Times New Roman"/>
              </a:rPr>
              <a:t>документы воинского учета - для военнообязанных и лиц, подлежащих призыву на военную службу;</a:t>
            </a:r>
          </a:p>
          <a:p>
            <a:pPr indent="342900" algn="just"/>
            <a:r>
              <a:rPr lang="ru-RU" sz="2000" b="0" dirty="0" smtClean="0">
                <a:effectLst/>
                <a:latin typeface="Times New Roman"/>
              </a:rPr>
              <a:t>документ об образовании и (или) о квалификации или наличии специальных знаний</a:t>
            </a:r>
          </a:p>
          <a:p>
            <a:pPr indent="342900" algn="just"/>
            <a:r>
              <a:rPr lang="ru-RU" sz="2000" b="0" dirty="0" smtClean="0">
                <a:effectLst/>
                <a:latin typeface="Times New Roman"/>
              </a:rPr>
              <a:t>справку о наличии (отсутствии) судимости и (или) факта уголовного преследования либо о прекращении уголовного преследования по реабилитирующим основаниям</a:t>
            </a:r>
          </a:p>
          <a:p>
            <a:pPr indent="342900" algn="just"/>
            <a:endParaRPr lang="ru-RU" sz="1800" b="0" dirty="0" smtClean="0">
              <a:effectLst/>
              <a:latin typeface="Verdana"/>
            </a:endParaRPr>
          </a:p>
          <a:p>
            <a:pPr indent="342900" algn="just"/>
            <a:endParaRPr lang="ru-RU" sz="2400" b="0" dirty="0" smtClean="0">
              <a:effectLst/>
              <a:latin typeface="Verdana"/>
            </a:endParaRPr>
          </a:p>
          <a:p>
            <a:endParaRPr lang="ru-RU" dirty="0"/>
          </a:p>
        </p:txBody>
      </p:sp>
    </p:spTree>
    <p:extLst>
      <p:ext uri="{BB962C8B-B14F-4D97-AF65-F5344CB8AC3E}">
        <p14:creationId xmlns:p14="http://schemas.microsoft.com/office/powerpoint/2010/main" val="220813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endParaRPr lang="ru-RU"/>
          </a:p>
        </p:txBody>
      </p:sp>
      <p:sp>
        <p:nvSpPr>
          <p:cNvPr id="3" name="Объект 2"/>
          <p:cNvSpPr>
            <a:spLocks noGrp="1"/>
          </p:cNvSpPr>
          <p:nvPr>
            <p:ph idx="1"/>
          </p:nvPr>
        </p:nvSpPr>
        <p:spPr>
          <a:xfrm>
            <a:off x="457200" y="1124744"/>
            <a:ext cx="8229600" cy="5001419"/>
          </a:xfrm>
        </p:spPr>
        <p:txBody>
          <a:bodyPr>
            <a:normAutofit fontScale="92500" lnSpcReduction="20000"/>
          </a:bodyPr>
          <a:lstStyle/>
          <a:p>
            <a:pPr marL="0" indent="0" algn="ctr">
              <a:buNone/>
            </a:pPr>
            <a:r>
              <a:rPr lang="ru-RU" b="1" dirty="0" smtClean="0">
                <a:latin typeface="Arial"/>
              </a:rPr>
              <a:t>     </a:t>
            </a:r>
            <a:r>
              <a:rPr lang="ru-RU" b="1" dirty="0">
                <a:latin typeface="Arial"/>
              </a:rPr>
              <a:t>Форма трудового договора</a:t>
            </a:r>
            <a:r>
              <a:rPr lang="ru-RU" dirty="0">
                <a:latin typeface="Times New Roman"/>
              </a:rPr>
              <a:t> </a:t>
            </a:r>
            <a:r>
              <a:rPr lang="ru-RU" dirty="0" smtClean="0">
                <a:latin typeface="Times New Roman"/>
              </a:rPr>
              <a:t> </a:t>
            </a:r>
            <a:r>
              <a:rPr lang="ru-RU" b="1" dirty="0" smtClean="0">
                <a:latin typeface="Times New Roman"/>
              </a:rPr>
              <a:t>(ст. 67)</a:t>
            </a:r>
            <a:endParaRPr lang="ru-RU" b="1" dirty="0">
              <a:latin typeface="Times New Roman"/>
            </a:endParaRPr>
          </a:p>
          <a:p>
            <a:pPr algn="just"/>
            <a:r>
              <a:rPr lang="ru-RU" dirty="0" smtClean="0">
                <a:latin typeface="Times New Roman"/>
              </a:rPr>
              <a:t>Трудовой </a:t>
            </a:r>
            <a:r>
              <a:rPr lang="ru-RU" dirty="0">
                <a:latin typeface="Times New Roman"/>
              </a:rPr>
              <a:t>договор заключается в письменной форме, </a:t>
            </a:r>
            <a:endParaRPr lang="ru-RU" dirty="0" smtClean="0">
              <a:latin typeface="Times New Roman"/>
            </a:endParaRPr>
          </a:p>
          <a:p>
            <a:pPr algn="just"/>
            <a:r>
              <a:rPr lang="ru-RU" dirty="0" smtClean="0">
                <a:latin typeface="Times New Roman"/>
              </a:rPr>
              <a:t>составляется </a:t>
            </a:r>
            <a:r>
              <a:rPr lang="ru-RU" dirty="0">
                <a:latin typeface="Times New Roman"/>
              </a:rPr>
              <a:t>в двух экземплярах, каждый из которых подписывается сторонами</a:t>
            </a:r>
            <a:r>
              <a:rPr lang="ru-RU" dirty="0" smtClean="0">
                <a:latin typeface="Times New Roman"/>
              </a:rPr>
              <a:t>.</a:t>
            </a:r>
          </a:p>
          <a:p>
            <a:pPr algn="just"/>
            <a:r>
              <a:rPr lang="ru-RU" dirty="0" smtClean="0">
                <a:latin typeface="Times New Roman"/>
              </a:rPr>
              <a:t> </a:t>
            </a:r>
            <a:r>
              <a:rPr lang="ru-RU" dirty="0">
                <a:latin typeface="Times New Roman"/>
              </a:rPr>
              <a:t>Один экземпляр трудового договора передается работнику, другой хранится у работодателя. </a:t>
            </a:r>
            <a:endParaRPr lang="ru-RU" dirty="0" smtClean="0">
              <a:latin typeface="Times New Roman"/>
            </a:endParaRPr>
          </a:p>
          <a:p>
            <a:pPr algn="just"/>
            <a:r>
              <a:rPr lang="ru-RU" dirty="0" smtClean="0">
                <a:latin typeface="Times New Roman"/>
              </a:rPr>
              <a:t>Получение </a:t>
            </a:r>
            <a:r>
              <a:rPr lang="ru-RU" dirty="0">
                <a:latin typeface="Times New Roman"/>
              </a:rPr>
              <a:t>работником экземпляра трудового договора должно подтверждаться подписью работника на экземпляре трудового договора, хранящемся у работодателя. </a:t>
            </a:r>
          </a:p>
          <a:p>
            <a:endParaRPr lang="ru-RU" dirty="0"/>
          </a:p>
        </p:txBody>
      </p:sp>
    </p:spTree>
    <p:extLst>
      <p:ext uri="{BB962C8B-B14F-4D97-AF65-F5344CB8AC3E}">
        <p14:creationId xmlns:p14="http://schemas.microsoft.com/office/powerpoint/2010/main" val="459615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457200" y="764704"/>
            <a:ext cx="8229600" cy="5361459"/>
          </a:xfrm>
        </p:spPr>
        <p:txBody>
          <a:bodyPr>
            <a:normAutofit fontScale="77500" lnSpcReduction="20000"/>
          </a:bodyPr>
          <a:lstStyle/>
          <a:p>
            <a:pPr marL="0" indent="0" algn="ctr">
              <a:buNone/>
            </a:pPr>
            <a:r>
              <a:rPr lang="ru-RU" b="1" dirty="0">
                <a:latin typeface="Arial"/>
              </a:rPr>
              <a:t>Оформление приема на работу</a:t>
            </a:r>
            <a:r>
              <a:rPr lang="ru-RU" dirty="0">
                <a:latin typeface="Times New Roman"/>
              </a:rPr>
              <a:t>   </a:t>
            </a:r>
          </a:p>
          <a:p>
            <a:pPr algn="just"/>
            <a:r>
              <a:rPr lang="ru-RU" dirty="0">
                <a:latin typeface="Times New Roman"/>
              </a:rPr>
              <a:t>Прием на работу оформляется трудовым договором. Работодатель вправе издать на основании заключенного трудового договора приказ (распоряжение) о приеме на работу. </a:t>
            </a:r>
            <a:endParaRPr lang="ru-RU" dirty="0" smtClean="0">
              <a:latin typeface="Times New Roman"/>
            </a:endParaRPr>
          </a:p>
          <a:p>
            <a:pPr algn="just"/>
            <a:endParaRPr lang="ru-RU" dirty="0" smtClean="0">
              <a:latin typeface="Times New Roman"/>
            </a:endParaRPr>
          </a:p>
          <a:p>
            <a:pPr algn="just"/>
            <a:r>
              <a:rPr lang="ru-RU" dirty="0" smtClean="0">
                <a:latin typeface="Times New Roman"/>
              </a:rPr>
              <a:t>Содержание </a:t>
            </a:r>
            <a:r>
              <a:rPr lang="ru-RU" dirty="0">
                <a:latin typeface="Times New Roman"/>
              </a:rPr>
              <a:t>приказа (распоряжения) работодателя должно соответствовать условиям заключенного трудового договора. </a:t>
            </a:r>
          </a:p>
          <a:p>
            <a:pPr algn="just"/>
            <a:endParaRPr lang="ru-RU" dirty="0" smtClean="0">
              <a:latin typeface="Times New Roman"/>
            </a:endParaRPr>
          </a:p>
          <a:p>
            <a:pPr algn="just"/>
            <a:r>
              <a:rPr lang="ru-RU" dirty="0" smtClean="0">
                <a:latin typeface="Times New Roman"/>
              </a:rPr>
              <a:t>При </a:t>
            </a:r>
            <a:r>
              <a:rPr lang="ru-RU" dirty="0">
                <a:latin typeface="Times New Roman"/>
              </a:rPr>
              <a:t>приеме на работу (до подписания трудового договора) работодатель обязан ознакомить работника под роспись с </a:t>
            </a:r>
            <a:r>
              <a:rPr lang="ru-RU" dirty="0">
                <a:solidFill>
                  <a:srgbClr val="0000FF"/>
                </a:solidFill>
                <a:latin typeface="Times New Roman"/>
                <a:hlinkClick r:id="rId2"/>
              </a:rPr>
              <a:t>правилами</a:t>
            </a:r>
            <a:r>
              <a:rPr lang="ru-RU" dirty="0">
                <a:latin typeface="Times New Roman"/>
              </a:rPr>
              <a:t> внутреннего трудового распорядка, иными локальными нормативными актами, непосредственно связанными с трудовой деятельностью работника, коллективным договором. </a:t>
            </a:r>
          </a:p>
          <a:p>
            <a:endParaRPr lang="ru-RU" dirty="0"/>
          </a:p>
        </p:txBody>
      </p:sp>
    </p:spTree>
    <p:extLst>
      <p:ext uri="{BB962C8B-B14F-4D97-AF65-F5344CB8AC3E}">
        <p14:creationId xmlns:p14="http://schemas.microsoft.com/office/powerpoint/2010/main" val="2377080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endParaRPr lang="ru-RU" dirty="0"/>
          </a:p>
        </p:txBody>
      </p:sp>
      <p:sp>
        <p:nvSpPr>
          <p:cNvPr id="3" name="Объект 2"/>
          <p:cNvSpPr>
            <a:spLocks noGrp="1"/>
          </p:cNvSpPr>
          <p:nvPr>
            <p:ph idx="1"/>
          </p:nvPr>
        </p:nvSpPr>
        <p:spPr>
          <a:xfrm>
            <a:off x="457200" y="980728"/>
            <a:ext cx="8229600" cy="5544616"/>
          </a:xfrm>
        </p:spPr>
        <p:txBody>
          <a:bodyPr>
            <a:normAutofit fontScale="62500" lnSpcReduction="20000"/>
          </a:bodyPr>
          <a:lstStyle/>
          <a:p>
            <a:pPr marL="0" indent="0" algn="ctr">
              <a:buNone/>
            </a:pPr>
            <a:r>
              <a:rPr lang="ru-RU" b="1" dirty="0" smtClean="0">
                <a:latin typeface="Arial"/>
              </a:rPr>
              <a:t>ПРЕКРАЩЕНИЕ </a:t>
            </a:r>
            <a:r>
              <a:rPr lang="ru-RU" b="1" dirty="0">
                <a:latin typeface="Arial"/>
              </a:rPr>
              <a:t>ТРУДОВОГО ДОГОВОРА </a:t>
            </a:r>
          </a:p>
          <a:p>
            <a:pPr marL="0" indent="0" algn="just">
              <a:buNone/>
            </a:pPr>
            <a:r>
              <a:rPr lang="ru-RU" dirty="0">
                <a:latin typeface="Times New Roman"/>
              </a:rPr>
              <a:t>  </a:t>
            </a:r>
          </a:p>
          <a:p>
            <a:pPr marL="0" indent="0" algn="ctr">
              <a:buNone/>
            </a:pPr>
            <a:r>
              <a:rPr lang="ru-RU" b="1" dirty="0">
                <a:latin typeface="Arial"/>
              </a:rPr>
              <a:t>Статья 77. Общие основания прекращения трудового договора</a:t>
            </a:r>
            <a:r>
              <a:rPr lang="ru-RU" dirty="0">
                <a:latin typeface="Times New Roman"/>
              </a:rPr>
              <a:t> </a:t>
            </a:r>
          </a:p>
          <a:p>
            <a:pPr marL="0" indent="0" algn="just">
              <a:buNone/>
            </a:pPr>
            <a:r>
              <a:rPr lang="ru-RU" dirty="0">
                <a:latin typeface="Times New Roman"/>
              </a:rPr>
              <a:t>  </a:t>
            </a:r>
          </a:p>
          <a:p>
            <a:pPr algn="just"/>
            <a:r>
              <a:rPr lang="ru-RU" dirty="0">
                <a:latin typeface="Times New Roman"/>
              </a:rPr>
              <a:t>Основаниями прекращения трудового договора являются: </a:t>
            </a:r>
          </a:p>
          <a:p>
            <a:pPr algn="just"/>
            <a:r>
              <a:rPr lang="ru-RU" dirty="0">
                <a:latin typeface="Times New Roman"/>
              </a:rPr>
              <a:t>1) соглашение сторон (</a:t>
            </a:r>
            <a:r>
              <a:rPr lang="ru-RU" dirty="0">
                <a:solidFill>
                  <a:srgbClr val="0000FF"/>
                </a:solidFill>
                <a:latin typeface="Times New Roman"/>
                <a:hlinkClick r:id="rId2"/>
              </a:rPr>
              <a:t>статья 78</a:t>
            </a:r>
            <a:r>
              <a:rPr lang="ru-RU" dirty="0">
                <a:latin typeface="Times New Roman"/>
              </a:rPr>
              <a:t> </a:t>
            </a:r>
            <a:r>
              <a:rPr lang="ru-RU" dirty="0" smtClean="0">
                <a:latin typeface="Times New Roman"/>
              </a:rPr>
              <a:t>); </a:t>
            </a:r>
            <a:endParaRPr lang="ru-RU" dirty="0">
              <a:latin typeface="Times New Roman"/>
            </a:endParaRPr>
          </a:p>
          <a:p>
            <a:pPr algn="just"/>
            <a:r>
              <a:rPr lang="ru-RU" dirty="0">
                <a:latin typeface="Times New Roman"/>
              </a:rPr>
              <a:t>2) истечение срока трудового договора (</a:t>
            </a:r>
            <a:r>
              <a:rPr lang="ru-RU" dirty="0">
                <a:solidFill>
                  <a:srgbClr val="0000FF"/>
                </a:solidFill>
                <a:latin typeface="Times New Roman"/>
                <a:hlinkClick r:id="rId3"/>
              </a:rPr>
              <a:t>статья 79</a:t>
            </a:r>
            <a:r>
              <a:rPr lang="ru-RU" dirty="0">
                <a:latin typeface="Times New Roman"/>
              </a:rPr>
              <a:t> </a:t>
            </a:r>
            <a:r>
              <a:rPr lang="ru-RU" dirty="0" smtClean="0">
                <a:latin typeface="Times New Roman"/>
              </a:rPr>
              <a:t>), </a:t>
            </a:r>
            <a:r>
              <a:rPr lang="ru-RU" dirty="0">
                <a:latin typeface="Times New Roman"/>
              </a:rPr>
              <a:t>за исключением случаев, когда трудовые отношения фактически продолжаются и ни одна из сторон не потребовала их прекращения; </a:t>
            </a:r>
          </a:p>
          <a:p>
            <a:pPr algn="just"/>
            <a:r>
              <a:rPr lang="ru-RU" dirty="0">
                <a:latin typeface="Times New Roman"/>
              </a:rPr>
              <a:t>3) расторжение трудового договора по инициативе работника (</a:t>
            </a:r>
            <a:r>
              <a:rPr lang="ru-RU" dirty="0">
                <a:solidFill>
                  <a:srgbClr val="0000FF"/>
                </a:solidFill>
                <a:latin typeface="Times New Roman"/>
                <a:hlinkClick r:id="rId4"/>
              </a:rPr>
              <a:t>статья 80</a:t>
            </a:r>
            <a:r>
              <a:rPr lang="ru-RU" dirty="0">
                <a:latin typeface="Times New Roman"/>
              </a:rPr>
              <a:t> </a:t>
            </a:r>
            <a:r>
              <a:rPr lang="ru-RU" dirty="0" smtClean="0">
                <a:latin typeface="Times New Roman"/>
              </a:rPr>
              <a:t>); </a:t>
            </a:r>
            <a:endParaRPr lang="ru-RU" dirty="0">
              <a:latin typeface="Times New Roman"/>
            </a:endParaRPr>
          </a:p>
          <a:p>
            <a:pPr algn="just"/>
            <a:r>
              <a:rPr lang="ru-RU" dirty="0">
                <a:latin typeface="Times New Roman"/>
              </a:rPr>
              <a:t>4) расторжение трудового договора по инициативе работодателя (</a:t>
            </a:r>
            <a:r>
              <a:rPr lang="ru-RU" dirty="0">
                <a:solidFill>
                  <a:srgbClr val="0000FF"/>
                </a:solidFill>
                <a:latin typeface="Times New Roman"/>
                <a:hlinkClick r:id="rId5"/>
              </a:rPr>
              <a:t>статьи 71</a:t>
            </a:r>
            <a:r>
              <a:rPr lang="ru-RU" dirty="0">
                <a:latin typeface="Times New Roman"/>
              </a:rPr>
              <a:t> </a:t>
            </a:r>
            <a:r>
              <a:rPr lang="ru-RU" dirty="0" smtClean="0">
                <a:latin typeface="Times New Roman"/>
              </a:rPr>
              <a:t>и</a:t>
            </a:r>
            <a:r>
              <a:rPr lang="ru-RU" dirty="0" smtClean="0">
                <a:solidFill>
                  <a:srgbClr val="0000FF"/>
                </a:solidFill>
                <a:latin typeface="Times New Roman"/>
                <a:hlinkClick r:id="rId6"/>
              </a:rPr>
              <a:t>81</a:t>
            </a:r>
            <a:r>
              <a:rPr lang="ru-RU" dirty="0" smtClean="0">
                <a:latin typeface="Times New Roman"/>
              </a:rPr>
              <a:t> ); </a:t>
            </a:r>
            <a:endParaRPr lang="ru-RU" dirty="0">
              <a:latin typeface="Times New Roman"/>
            </a:endParaRPr>
          </a:p>
          <a:p>
            <a:pPr algn="just"/>
            <a:r>
              <a:rPr lang="ru-RU" dirty="0" smtClean="0">
                <a:latin typeface="Times New Roman"/>
              </a:rPr>
              <a:t>5</a:t>
            </a:r>
            <a:r>
              <a:rPr lang="ru-RU" dirty="0">
                <a:latin typeface="Times New Roman"/>
              </a:rPr>
              <a:t>) </a:t>
            </a:r>
            <a:r>
              <a:rPr lang="ru-RU" dirty="0">
                <a:solidFill>
                  <a:srgbClr val="0000FF"/>
                </a:solidFill>
                <a:latin typeface="Times New Roman"/>
                <a:hlinkClick r:id="rId7"/>
              </a:rPr>
              <a:t>перевод</a:t>
            </a:r>
            <a:r>
              <a:rPr lang="ru-RU" dirty="0">
                <a:latin typeface="Times New Roman"/>
              </a:rPr>
              <a:t> работника по его просьбе или с его согласия на работу к другому работодателю или переход на выборную работу (должность); </a:t>
            </a:r>
            <a:endParaRPr lang="ru-RU" dirty="0" smtClean="0">
              <a:latin typeface="Times New Roman"/>
            </a:endParaRPr>
          </a:p>
          <a:p>
            <a:pPr algn="just"/>
            <a:r>
              <a:rPr lang="ru-RU" dirty="0" smtClean="0">
                <a:latin typeface="Times New Roman"/>
              </a:rPr>
              <a:t>6)</a:t>
            </a:r>
            <a:r>
              <a:rPr lang="ru-RU" dirty="0">
                <a:latin typeface="Times New Roman"/>
              </a:rPr>
              <a:t> обстоятельства, не зависящие от воли сторон (</a:t>
            </a:r>
            <a:r>
              <a:rPr lang="ru-RU" dirty="0">
                <a:solidFill>
                  <a:srgbClr val="0000FF"/>
                </a:solidFill>
                <a:latin typeface="Times New Roman"/>
                <a:hlinkClick r:id="rId8"/>
              </a:rPr>
              <a:t>статья </a:t>
            </a:r>
            <a:r>
              <a:rPr lang="ru-RU" dirty="0" smtClean="0">
                <a:solidFill>
                  <a:srgbClr val="0000FF"/>
                </a:solidFill>
                <a:latin typeface="Times New Roman"/>
                <a:hlinkClick r:id="rId8"/>
              </a:rPr>
              <a:t>83</a:t>
            </a:r>
            <a:r>
              <a:rPr lang="ru-RU" dirty="0" smtClean="0">
                <a:solidFill>
                  <a:srgbClr val="0000FF"/>
                </a:solidFill>
                <a:latin typeface="Times New Roman"/>
              </a:rPr>
              <a:t>) и др.</a:t>
            </a:r>
            <a:r>
              <a:rPr lang="ru-RU" dirty="0" smtClean="0">
                <a:latin typeface="Times New Roman"/>
              </a:rPr>
              <a:t> </a:t>
            </a:r>
            <a:endParaRPr lang="ru-RU" dirty="0">
              <a:latin typeface="Times New Roman"/>
            </a:endParaRPr>
          </a:p>
          <a:p>
            <a:pPr algn="just"/>
            <a:endParaRPr lang="ru-RU" dirty="0">
              <a:latin typeface="Times New Roman"/>
            </a:endParaRPr>
          </a:p>
          <a:p>
            <a:endParaRPr lang="ru-RU" dirty="0"/>
          </a:p>
        </p:txBody>
      </p:sp>
    </p:spTree>
    <p:extLst>
      <p:ext uri="{BB962C8B-B14F-4D97-AF65-F5344CB8AC3E}">
        <p14:creationId xmlns:p14="http://schemas.microsoft.com/office/powerpoint/2010/main" val="766777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endParaRPr lang="ru-RU" dirty="0"/>
          </a:p>
        </p:txBody>
      </p:sp>
      <p:sp>
        <p:nvSpPr>
          <p:cNvPr id="3" name="Объект 2"/>
          <p:cNvSpPr>
            <a:spLocks noGrp="1"/>
          </p:cNvSpPr>
          <p:nvPr>
            <p:ph idx="1"/>
          </p:nvPr>
        </p:nvSpPr>
        <p:spPr>
          <a:xfrm>
            <a:off x="457200" y="836712"/>
            <a:ext cx="8229600" cy="5472608"/>
          </a:xfrm>
        </p:spPr>
        <p:txBody>
          <a:bodyPr>
            <a:normAutofit lnSpcReduction="10000"/>
          </a:bodyPr>
          <a:lstStyle/>
          <a:p>
            <a:pPr marL="0" indent="0" algn="ctr">
              <a:buNone/>
            </a:pPr>
            <a:r>
              <a:rPr lang="ru-RU" b="1" dirty="0">
                <a:latin typeface="Arial"/>
              </a:rPr>
              <a:t>Статья 80. Расторжение трудового договора по инициативе работника (по собственному желанию)</a:t>
            </a:r>
            <a:r>
              <a:rPr lang="ru-RU" dirty="0">
                <a:latin typeface="Times New Roman"/>
              </a:rPr>
              <a:t>   </a:t>
            </a:r>
          </a:p>
          <a:p>
            <a:pPr algn="just"/>
            <a:r>
              <a:rPr lang="ru-RU" dirty="0">
                <a:latin typeface="Times New Roman"/>
              </a:rPr>
              <a:t>Работник имеет право </a:t>
            </a:r>
            <a:r>
              <a:rPr lang="ru-RU" dirty="0">
                <a:solidFill>
                  <a:srgbClr val="0000FF"/>
                </a:solidFill>
                <a:latin typeface="Times New Roman"/>
                <a:hlinkClick r:id="rId2"/>
              </a:rPr>
              <a:t>расторгнуть</a:t>
            </a:r>
            <a:r>
              <a:rPr lang="ru-RU" dirty="0">
                <a:latin typeface="Times New Roman"/>
              </a:rPr>
              <a:t> трудовой договор, предупредив об этом работодателя в письменной форме не позднее чем за </a:t>
            </a:r>
            <a:r>
              <a:rPr lang="ru-RU" b="1" dirty="0">
                <a:latin typeface="Times New Roman"/>
              </a:rPr>
              <a:t>две </a:t>
            </a:r>
            <a:r>
              <a:rPr lang="ru-RU" b="1" dirty="0" smtClean="0">
                <a:latin typeface="Times New Roman"/>
              </a:rPr>
              <a:t>недели.</a:t>
            </a:r>
          </a:p>
          <a:p>
            <a:pPr algn="just"/>
            <a:r>
              <a:rPr lang="ru-RU" dirty="0" smtClean="0">
                <a:latin typeface="Times New Roman"/>
              </a:rPr>
              <a:t>Течение </a:t>
            </a:r>
            <a:r>
              <a:rPr lang="ru-RU" dirty="0">
                <a:latin typeface="Times New Roman"/>
              </a:rPr>
              <a:t>указанного срока начинается на следующий день после получения работодателем заявления работника об увольнении. </a:t>
            </a:r>
          </a:p>
          <a:p>
            <a:endParaRPr lang="ru-RU" dirty="0"/>
          </a:p>
        </p:txBody>
      </p:sp>
    </p:spTree>
    <p:extLst>
      <p:ext uri="{BB962C8B-B14F-4D97-AF65-F5344CB8AC3E}">
        <p14:creationId xmlns:p14="http://schemas.microsoft.com/office/powerpoint/2010/main" val="2772313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endParaRPr lang="ru-RU"/>
          </a:p>
        </p:txBody>
      </p:sp>
      <p:sp>
        <p:nvSpPr>
          <p:cNvPr id="3" name="Объект 2"/>
          <p:cNvSpPr>
            <a:spLocks noGrp="1"/>
          </p:cNvSpPr>
          <p:nvPr>
            <p:ph idx="1"/>
          </p:nvPr>
        </p:nvSpPr>
        <p:spPr>
          <a:xfrm>
            <a:off x="457200" y="836712"/>
            <a:ext cx="8229600" cy="5760640"/>
          </a:xfrm>
        </p:spPr>
        <p:txBody>
          <a:bodyPr>
            <a:noAutofit/>
          </a:bodyPr>
          <a:lstStyle/>
          <a:p>
            <a:pPr marL="0" indent="0" algn="ctr">
              <a:buNone/>
            </a:pPr>
            <a:r>
              <a:rPr lang="ru-RU" sz="1100" b="1" dirty="0">
                <a:latin typeface="Arial"/>
              </a:rPr>
              <a:t>Статья 81. Расторжение трудового договора по инициативе работодателя</a:t>
            </a:r>
            <a:r>
              <a:rPr lang="ru-RU" sz="1100" dirty="0">
                <a:latin typeface="Times New Roman"/>
              </a:rPr>
              <a:t> </a:t>
            </a:r>
          </a:p>
          <a:p>
            <a:pPr marL="0" indent="0" algn="just">
              <a:buNone/>
            </a:pPr>
            <a:r>
              <a:rPr lang="ru-RU" sz="1100" dirty="0">
                <a:latin typeface="Times New Roman"/>
              </a:rPr>
              <a:t>  </a:t>
            </a:r>
          </a:p>
          <a:p>
            <a:pPr marL="0" indent="0" algn="just">
              <a:buNone/>
            </a:pPr>
            <a:r>
              <a:rPr lang="ru-RU" sz="1100" dirty="0">
                <a:latin typeface="Times New Roman"/>
              </a:rPr>
              <a:t>Трудовой договор может быть расторгнут работодателем в случаях: </a:t>
            </a:r>
          </a:p>
          <a:p>
            <a:pPr marL="0" indent="0" algn="just">
              <a:buNone/>
            </a:pPr>
            <a:r>
              <a:rPr lang="ru-RU" sz="1100" dirty="0">
                <a:latin typeface="Times New Roman"/>
              </a:rPr>
              <a:t>1) ликвидации организации либо прекращения </a:t>
            </a:r>
            <a:endParaRPr lang="ru-RU" sz="1100" dirty="0" smtClean="0">
              <a:latin typeface="Times New Roman"/>
            </a:endParaRPr>
          </a:p>
          <a:p>
            <a:pPr marL="0" indent="0" algn="just">
              <a:buNone/>
            </a:pPr>
            <a:r>
              <a:rPr lang="ru-RU" sz="1100" dirty="0" smtClean="0">
                <a:latin typeface="Times New Roman"/>
              </a:rPr>
              <a:t>2</a:t>
            </a:r>
            <a:r>
              <a:rPr lang="ru-RU" sz="1100" dirty="0">
                <a:latin typeface="Times New Roman"/>
              </a:rPr>
              <a:t>) </a:t>
            </a:r>
            <a:r>
              <a:rPr lang="ru-RU" sz="1100" dirty="0">
                <a:solidFill>
                  <a:srgbClr val="0000FF"/>
                </a:solidFill>
                <a:latin typeface="Times New Roman"/>
                <a:hlinkClick r:id="rId2"/>
              </a:rPr>
              <a:t>сокращения</a:t>
            </a:r>
            <a:r>
              <a:rPr lang="ru-RU" sz="1100" dirty="0">
                <a:latin typeface="Times New Roman"/>
              </a:rPr>
              <a:t> численности или штата работников организации, индивидуального предпринимателя; </a:t>
            </a:r>
          </a:p>
          <a:p>
            <a:pPr algn="just"/>
            <a:endParaRPr lang="ru-RU" sz="1100" dirty="0" smtClean="0">
              <a:latin typeface="Times New Roman"/>
            </a:endParaRPr>
          </a:p>
          <a:p>
            <a:pPr marL="0" indent="0" algn="just">
              <a:buNone/>
            </a:pPr>
            <a:r>
              <a:rPr lang="ru-RU" sz="1100" dirty="0" smtClean="0">
                <a:latin typeface="Times New Roman"/>
              </a:rPr>
              <a:t>3</a:t>
            </a:r>
            <a:r>
              <a:rPr lang="ru-RU" sz="1100" dirty="0">
                <a:latin typeface="Times New Roman"/>
              </a:rPr>
              <a:t>) </a:t>
            </a:r>
            <a:r>
              <a:rPr lang="ru-RU" sz="1100" dirty="0">
                <a:solidFill>
                  <a:srgbClr val="0000FF"/>
                </a:solidFill>
                <a:latin typeface="Times New Roman"/>
                <a:hlinkClick r:id="rId3"/>
              </a:rPr>
              <a:t>несоответствия</a:t>
            </a:r>
            <a:r>
              <a:rPr lang="ru-RU" sz="1100" dirty="0">
                <a:latin typeface="Times New Roman"/>
              </a:rPr>
              <a:t> работника занимаемой должности или выполняемой работе вследствие недостаточной квалификации, подтвержденной результатами аттестации; </a:t>
            </a:r>
          </a:p>
          <a:p>
            <a:pPr algn="just"/>
            <a:endParaRPr lang="ru-RU" sz="1100" dirty="0" smtClean="0">
              <a:latin typeface="Times New Roman"/>
            </a:endParaRPr>
          </a:p>
          <a:p>
            <a:pPr marL="0" indent="0" algn="just">
              <a:buNone/>
            </a:pPr>
            <a:r>
              <a:rPr lang="ru-RU" sz="1100" dirty="0" smtClean="0">
                <a:latin typeface="Times New Roman"/>
              </a:rPr>
              <a:t>4</a:t>
            </a:r>
            <a:r>
              <a:rPr lang="ru-RU" sz="1100" dirty="0">
                <a:latin typeface="Times New Roman"/>
              </a:rPr>
              <a:t>) смены собственника имущества организации (в отношении руководителя организации, его заместителей и главного бухгалтера); </a:t>
            </a:r>
          </a:p>
          <a:p>
            <a:pPr marL="0" indent="0" algn="just">
              <a:buNone/>
            </a:pPr>
            <a:r>
              <a:rPr lang="ru-RU" sz="1100" dirty="0">
                <a:latin typeface="Times New Roman"/>
              </a:rPr>
              <a:t>5) неоднократного неисполнения работником без уважительных причин трудовых обязанностей, если он имеет </a:t>
            </a:r>
            <a:r>
              <a:rPr lang="ru-RU" sz="1100" dirty="0">
                <a:solidFill>
                  <a:srgbClr val="0000FF"/>
                </a:solidFill>
                <a:latin typeface="Times New Roman"/>
                <a:hlinkClick r:id="rId4"/>
              </a:rPr>
              <a:t>дисциплинарное взыскание</a:t>
            </a:r>
            <a:r>
              <a:rPr lang="ru-RU" sz="1100" dirty="0">
                <a:latin typeface="Times New Roman"/>
              </a:rPr>
              <a:t>; </a:t>
            </a:r>
          </a:p>
          <a:p>
            <a:pPr marL="0" indent="0" algn="just">
              <a:buNone/>
            </a:pPr>
            <a:r>
              <a:rPr lang="ru-RU" sz="1100" dirty="0">
                <a:latin typeface="Times New Roman"/>
              </a:rPr>
              <a:t>6) однократного </a:t>
            </a:r>
            <a:r>
              <a:rPr lang="ru-RU" sz="1100" dirty="0">
                <a:solidFill>
                  <a:srgbClr val="0000FF"/>
                </a:solidFill>
                <a:latin typeface="Times New Roman"/>
                <a:hlinkClick r:id="rId5"/>
              </a:rPr>
              <a:t>грубого нарушения</a:t>
            </a:r>
            <a:r>
              <a:rPr lang="ru-RU" sz="1100" dirty="0">
                <a:latin typeface="Times New Roman"/>
              </a:rPr>
              <a:t> работником трудовых обязанностей: </a:t>
            </a:r>
          </a:p>
          <a:p>
            <a:pPr marL="0" indent="0" algn="just">
              <a:buNone/>
            </a:pPr>
            <a:r>
              <a:rPr lang="ru-RU" sz="1100" dirty="0" smtClean="0">
                <a:latin typeface="Times New Roman"/>
              </a:rPr>
              <a:t>	а</a:t>
            </a:r>
            <a:r>
              <a:rPr lang="ru-RU" sz="1100" dirty="0">
                <a:latin typeface="Times New Roman"/>
              </a:rPr>
              <a:t>) прогула, то есть отсутствия на рабочем месте без уважительных причин в течение всего рабочего дня (смены), независимо от его (ее) продолжительности, а также в случае отсутствия на рабочем месте без уважительных причин более четырех часов подряд в течение рабочего дня (смены); </a:t>
            </a:r>
          </a:p>
          <a:p>
            <a:pPr marL="0" indent="0" algn="just">
              <a:buNone/>
            </a:pPr>
            <a:r>
              <a:rPr lang="ru-RU" sz="1100" dirty="0" smtClean="0">
                <a:latin typeface="Times New Roman"/>
              </a:rPr>
              <a:t>	б</a:t>
            </a:r>
            <a:r>
              <a:rPr lang="ru-RU" sz="1100" dirty="0">
                <a:latin typeface="Times New Roman"/>
              </a:rPr>
              <a:t>) появления работника на работе (на своем рабочем месте либо на территории организации - работодателя или объекта, где по поручению работодателя работник должен выполнять трудовую функцию) в состоянии алкогольного, наркотического или иного токсического опьянения; </a:t>
            </a:r>
            <a:r>
              <a:rPr lang="ru-RU" sz="1100" dirty="0" smtClean="0">
                <a:solidFill>
                  <a:srgbClr val="000000"/>
                </a:solidFill>
                <a:latin typeface="Times New Roman"/>
              </a:rPr>
              <a:t> </a:t>
            </a:r>
            <a:endParaRPr lang="ru-RU" sz="1100" dirty="0">
              <a:solidFill>
                <a:srgbClr val="000000"/>
              </a:solidFill>
              <a:latin typeface="Times New Roman"/>
            </a:endParaRPr>
          </a:p>
          <a:p>
            <a:pPr marL="0" indent="0" algn="just">
              <a:buNone/>
            </a:pPr>
            <a:r>
              <a:rPr lang="ru-RU" sz="1100" dirty="0" smtClean="0">
                <a:latin typeface="Times New Roman"/>
              </a:rPr>
              <a:t>	в</a:t>
            </a:r>
            <a:r>
              <a:rPr lang="ru-RU" sz="1100" dirty="0">
                <a:latin typeface="Times New Roman"/>
              </a:rPr>
              <a:t>) разглашения охраняемой законом </a:t>
            </a:r>
            <a:r>
              <a:rPr lang="ru-RU" sz="1100" dirty="0">
                <a:solidFill>
                  <a:srgbClr val="0000FF"/>
                </a:solidFill>
                <a:latin typeface="Times New Roman"/>
                <a:hlinkClick r:id="rId6"/>
              </a:rPr>
              <a:t>тайны</a:t>
            </a:r>
            <a:r>
              <a:rPr lang="ru-RU" sz="1100" dirty="0">
                <a:latin typeface="Times New Roman"/>
              </a:rPr>
              <a:t> (государственной, коммерческой, служебной и иной), ставшей известной работнику в связи с исполнением им трудовых обязанностей, в том числе разглашения персональных данных другого работника; </a:t>
            </a:r>
          </a:p>
          <a:p>
            <a:pPr marL="0" indent="0" algn="just">
              <a:buNone/>
            </a:pPr>
            <a:r>
              <a:rPr lang="ru-RU" sz="1100" dirty="0" smtClean="0">
                <a:latin typeface="Times New Roman"/>
              </a:rPr>
              <a:t>	г</a:t>
            </a:r>
            <a:r>
              <a:rPr lang="ru-RU" sz="1100" dirty="0">
                <a:latin typeface="Times New Roman"/>
              </a:rPr>
              <a:t>) совершения по месту работы хищения (в том числе мелкого) </a:t>
            </a:r>
            <a:r>
              <a:rPr lang="ru-RU" sz="1100" dirty="0">
                <a:solidFill>
                  <a:srgbClr val="0000FF"/>
                </a:solidFill>
                <a:latin typeface="Times New Roman"/>
                <a:hlinkClick r:id="rId7"/>
              </a:rPr>
              <a:t>чужого</a:t>
            </a:r>
            <a:r>
              <a:rPr lang="ru-RU" sz="1100" dirty="0">
                <a:latin typeface="Times New Roman"/>
              </a:rPr>
              <a:t> имущества, растраты, умышленного его уничтожения или повреждения, установленных вступившим в законную силу приговором суда или постановлением судьи, органа, должностного лица, уполномоченных рассматривать дела об административных правонарушениях; </a:t>
            </a:r>
          </a:p>
          <a:p>
            <a:pPr marL="0" indent="0" algn="just">
              <a:buNone/>
            </a:pPr>
            <a:r>
              <a:rPr lang="ru-RU" sz="1100" dirty="0" smtClean="0">
                <a:latin typeface="Times New Roman"/>
              </a:rPr>
              <a:t>	д</a:t>
            </a:r>
            <a:r>
              <a:rPr lang="ru-RU" sz="1100" dirty="0">
                <a:latin typeface="Times New Roman"/>
              </a:rPr>
              <a:t>) установленного комиссией по охране труда или уполномоченным по охране труда нарушения работником требований охраны труда, если это нарушение повлекло за собой тяжкие последствия (несчастный случай на производстве, авария, катастрофа) либо заведомо создавало реальную угрозу наступления таких последствий; </a:t>
            </a:r>
          </a:p>
          <a:p>
            <a:pPr marL="0" indent="0" algn="just">
              <a:buNone/>
            </a:pPr>
            <a:r>
              <a:rPr lang="ru-RU" sz="1100" dirty="0" smtClean="0">
                <a:latin typeface="Times New Roman"/>
              </a:rPr>
              <a:t>7</a:t>
            </a:r>
            <a:r>
              <a:rPr lang="ru-RU" sz="1100" dirty="0">
                <a:latin typeface="Times New Roman"/>
              </a:rPr>
              <a:t>) </a:t>
            </a:r>
            <a:r>
              <a:rPr lang="ru-RU" sz="1100" dirty="0">
                <a:solidFill>
                  <a:srgbClr val="0000FF"/>
                </a:solidFill>
                <a:latin typeface="Times New Roman"/>
                <a:hlinkClick r:id="rId8"/>
              </a:rPr>
              <a:t>совершения</a:t>
            </a:r>
            <a:r>
              <a:rPr lang="ru-RU" sz="1100" dirty="0">
                <a:latin typeface="Times New Roman"/>
              </a:rPr>
              <a:t> виновных действий работником, непосредственно обслуживающим денежные или товарные ценности, если эти действия дают основание для утраты доверия к нему со стороны работодателя; </a:t>
            </a:r>
          </a:p>
          <a:p>
            <a:endParaRPr lang="ru-RU" sz="1100" dirty="0"/>
          </a:p>
        </p:txBody>
      </p:sp>
    </p:spTree>
    <p:extLst>
      <p:ext uri="{BB962C8B-B14F-4D97-AF65-F5344CB8AC3E}">
        <p14:creationId xmlns:p14="http://schemas.microsoft.com/office/powerpoint/2010/main" val="2841458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endParaRPr lang="ru-RU" dirty="0"/>
          </a:p>
        </p:txBody>
      </p:sp>
      <p:sp>
        <p:nvSpPr>
          <p:cNvPr id="3" name="Объект 2"/>
          <p:cNvSpPr>
            <a:spLocks noGrp="1"/>
          </p:cNvSpPr>
          <p:nvPr>
            <p:ph idx="1"/>
          </p:nvPr>
        </p:nvSpPr>
        <p:spPr>
          <a:xfrm>
            <a:off x="457200" y="908720"/>
            <a:ext cx="8229600" cy="5688632"/>
          </a:xfrm>
        </p:spPr>
        <p:txBody>
          <a:bodyPr>
            <a:normAutofit fontScale="85000" lnSpcReduction="20000"/>
          </a:bodyPr>
          <a:lstStyle/>
          <a:p>
            <a:pPr marL="0" indent="0" algn="just">
              <a:buNone/>
            </a:pPr>
            <a:r>
              <a:rPr lang="ru-RU" dirty="0">
                <a:latin typeface="Times New Roman"/>
              </a:rPr>
              <a:t>8) совершения работником, выполняющим воспитательные функции, аморального проступка, несовместимого с продолжением данной работы; </a:t>
            </a:r>
          </a:p>
          <a:p>
            <a:pPr marL="0" indent="0" algn="just">
              <a:buNone/>
            </a:pPr>
            <a:r>
              <a:rPr lang="ru-RU" dirty="0">
                <a:latin typeface="Times New Roman"/>
              </a:rPr>
              <a:t>9) принятия необоснованного решения руководителем организации (филиала, представительства), его заместителями и главным бухгалтером, повлекшего за собой нарушение сохранности имущества, неправомерное его использование или иной ущерб имуществу организации; </a:t>
            </a:r>
          </a:p>
          <a:p>
            <a:pPr marL="0" indent="0" algn="just">
              <a:buNone/>
            </a:pPr>
            <a:r>
              <a:rPr lang="ru-RU" dirty="0">
                <a:latin typeface="Times New Roman"/>
              </a:rPr>
              <a:t>10) однократного </a:t>
            </a:r>
            <a:r>
              <a:rPr lang="ru-RU" dirty="0">
                <a:solidFill>
                  <a:srgbClr val="0000FF"/>
                </a:solidFill>
                <a:latin typeface="Times New Roman"/>
                <a:hlinkClick r:id="rId2"/>
              </a:rPr>
              <a:t>грубого нарушения</a:t>
            </a:r>
            <a:r>
              <a:rPr lang="ru-RU" dirty="0">
                <a:latin typeface="Times New Roman"/>
              </a:rPr>
              <a:t> руководителем организации (филиала, представительства), его заместителями своих трудовых обязанностей; </a:t>
            </a:r>
          </a:p>
          <a:p>
            <a:pPr marL="0" indent="0" algn="just">
              <a:buNone/>
            </a:pPr>
            <a:r>
              <a:rPr lang="ru-RU" dirty="0">
                <a:latin typeface="Times New Roman"/>
              </a:rPr>
              <a:t>11) представления работником работодателю подложных документов при заключении трудового договора; </a:t>
            </a:r>
          </a:p>
        </p:txBody>
      </p:sp>
    </p:spTree>
    <p:extLst>
      <p:ext uri="{BB962C8B-B14F-4D97-AF65-F5344CB8AC3E}">
        <p14:creationId xmlns:p14="http://schemas.microsoft.com/office/powerpoint/2010/main" val="2408016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endParaRPr lang="ru-RU" dirty="0"/>
          </a:p>
        </p:txBody>
      </p:sp>
      <p:sp>
        <p:nvSpPr>
          <p:cNvPr id="3" name="Объект 2"/>
          <p:cNvSpPr>
            <a:spLocks noGrp="1"/>
          </p:cNvSpPr>
          <p:nvPr>
            <p:ph idx="1"/>
          </p:nvPr>
        </p:nvSpPr>
        <p:spPr>
          <a:xfrm>
            <a:off x="457200" y="980728"/>
            <a:ext cx="8229600" cy="5145435"/>
          </a:xfrm>
        </p:spPr>
        <p:txBody>
          <a:bodyPr>
            <a:normAutofit fontScale="85000" lnSpcReduction="10000"/>
          </a:bodyPr>
          <a:lstStyle/>
          <a:p>
            <a:pPr marL="0" indent="0" algn="just">
              <a:buNone/>
            </a:pPr>
            <a:r>
              <a:rPr lang="ru-RU" dirty="0">
                <a:latin typeface="Times New Roman"/>
              </a:rPr>
              <a:t>13.1) невыхода работника на работу по истечении трех месяцев после окончания прохождения им военной службы по мобилизации или военной службы по контракту, заключенному в соответствии с </a:t>
            </a:r>
            <a:r>
              <a:rPr lang="ru-RU" dirty="0">
                <a:solidFill>
                  <a:srgbClr val="0000FF"/>
                </a:solidFill>
                <a:latin typeface="Times New Roman"/>
                <a:hlinkClick r:id="rId2"/>
              </a:rPr>
              <a:t>пунктом 7 статьи 38</a:t>
            </a:r>
            <a:r>
              <a:rPr lang="ru-RU" dirty="0">
                <a:latin typeface="Times New Roman"/>
              </a:rPr>
              <a:t> Федерального закона от 28 марта 1998 года N 53-ФЗ "О воинской обязанности и военной службе", либо после окончания действия заключенного работником контракта о добровольном содействии в выполнении задач, возложенных на Вооруженные Силы Российской Федерации; </a:t>
            </a:r>
          </a:p>
          <a:p>
            <a:pPr algn="just"/>
            <a:r>
              <a:rPr lang="ru-RU" dirty="0">
                <a:solidFill>
                  <a:srgbClr val="000000"/>
                </a:solidFill>
                <a:latin typeface="Times New Roman"/>
              </a:rPr>
              <a:t>(п. 13.1 введен Федеральным </a:t>
            </a:r>
            <a:r>
              <a:rPr lang="ru-RU" dirty="0">
                <a:solidFill>
                  <a:srgbClr val="0000FF"/>
                </a:solidFill>
                <a:latin typeface="Times New Roman"/>
                <a:hlinkClick r:id="rId3"/>
              </a:rPr>
              <a:t>законом</a:t>
            </a:r>
            <a:r>
              <a:rPr lang="ru-RU" dirty="0">
                <a:solidFill>
                  <a:srgbClr val="000000"/>
                </a:solidFill>
                <a:latin typeface="Times New Roman"/>
              </a:rPr>
              <a:t> от 07.10.2022 N 376-ФЗ) </a:t>
            </a:r>
          </a:p>
          <a:p>
            <a:endParaRPr lang="ru-RU" dirty="0"/>
          </a:p>
        </p:txBody>
      </p:sp>
    </p:spTree>
    <p:extLst>
      <p:ext uri="{BB962C8B-B14F-4D97-AF65-F5344CB8AC3E}">
        <p14:creationId xmlns:p14="http://schemas.microsoft.com/office/powerpoint/2010/main" val="2011615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endParaRPr lang="ru-RU" dirty="0"/>
          </a:p>
        </p:txBody>
      </p:sp>
      <p:sp>
        <p:nvSpPr>
          <p:cNvPr id="3" name="Объект 2"/>
          <p:cNvSpPr>
            <a:spLocks noGrp="1"/>
          </p:cNvSpPr>
          <p:nvPr>
            <p:ph idx="1"/>
          </p:nvPr>
        </p:nvSpPr>
        <p:spPr>
          <a:xfrm>
            <a:off x="457200" y="836712"/>
            <a:ext cx="8229600" cy="5289451"/>
          </a:xfrm>
        </p:spPr>
        <p:txBody>
          <a:bodyPr>
            <a:noAutofit/>
          </a:bodyPr>
          <a:lstStyle/>
          <a:p>
            <a:pPr marL="0" indent="0" algn="just">
              <a:buNone/>
            </a:pPr>
            <a:r>
              <a:rPr lang="ru-RU" sz="1600" b="1" dirty="0">
                <a:latin typeface="Arial"/>
              </a:rPr>
              <a:t>Статья 83. Прекращение трудового договора по обстоятельствам, не зависящим от воли сторон</a:t>
            </a:r>
            <a:r>
              <a:rPr lang="ru-RU" sz="1600" dirty="0">
                <a:latin typeface="Times New Roman"/>
              </a:rPr>
              <a:t> </a:t>
            </a:r>
          </a:p>
          <a:p>
            <a:pPr algn="just"/>
            <a:r>
              <a:rPr lang="ru-RU" sz="1600" dirty="0" smtClean="0">
                <a:latin typeface="Times New Roman"/>
              </a:rPr>
              <a:t>Трудовой </a:t>
            </a:r>
            <a:r>
              <a:rPr lang="ru-RU" sz="1600" dirty="0">
                <a:latin typeface="Times New Roman"/>
              </a:rPr>
              <a:t>договор подлежит прекращению по следующим обстоятельствам, не зависящим от воли сторон: </a:t>
            </a:r>
          </a:p>
          <a:p>
            <a:pPr marL="0" indent="0" algn="just">
              <a:buNone/>
            </a:pPr>
            <a:r>
              <a:rPr lang="ru-RU" sz="1600" dirty="0" smtClean="0">
                <a:latin typeface="Times New Roman"/>
              </a:rPr>
              <a:t>1</a:t>
            </a:r>
            <a:r>
              <a:rPr lang="ru-RU" sz="1600" dirty="0">
                <a:latin typeface="Times New Roman"/>
              </a:rPr>
              <a:t>) призыв работника на военную службу (за исключением призыва работника на военную службу по мобилизации) или направление его на заменяющую ее альтернативную гражданскую службу; </a:t>
            </a:r>
          </a:p>
          <a:p>
            <a:pPr algn="just"/>
            <a:r>
              <a:rPr lang="ru-RU" sz="1600" dirty="0">
                <a:solidFill>
                  <a:srgbClr val="000000"/>
                </a:solidFill>
                <a:latin typeface="Times New Roman"/>
              </a:rPr>
              <a:t>(в ред. Федерального </a:t>
            </a:r>
            <a:r>
              <a:rPr lang="ru-RU" sz="1600" dirty="0">
                <a:solidFill>
                  <a:srgbClr val="0000FF"/>
                </a:solidFill>
                <a:latin typeface="Times New Roman"/>
                <a:hlinkClick r:id="rId2"/>
              </a:rPr>
              <a:t>закона</a:t>
            </a:r>
            <a:r>
              <a:rPr lang="ru-RU" sz="1600" dirty="0">
                <a:solidFill>
                  <a:srgbClr val="000000"/>
                </a:solidFill>
                <a:latin typeface="Times New Roman"/>
              </a:rPr>
              <a:t> от 07.10.2022 N 376-ФЗ) </a:t>
            </a:r>
          </a:p>
          <a:p>
            <a:pPr marL="0" indent="0" algn="just">
              <a:buNone/>
            </a:pPr>
            <a:r>
              <a:rPr lang="ru-RU" sz="1600" dirty="0">
                <a:latin typeface="Times New Roman"/>
              </a:rPr>
              <a:t>2) восстановление на работе работника, ранее выполнявшего эту работу, по решению государственной инспекции труда или суда; </a:t>
            </a:r>
          </a:p>
          <a:p>
            <a:pPr marL="0" indent="0" algn="just">
              <a:buNone/>
            </a:pPr>
            <a:r>
              <a:rPr lang="ru-RU" sz="1600" dirty="0">
                <a:latin typeface="Times New Roman"/>
              </a:rPr>
              <a:t>3) </a:t>
            </a:r>
            <a:r>
              <a:rPr lang="ru-RU" sz="1600" dirty="0" err="1">
                <a:latin typeface="Times New Roman"/>
              </a:rPr>
              <a:t>неизбрание</a:t>
            </a:r>
            <a:r>
              <a:rPr lang="ru-RU" sz="1600" dirty="0">
                <a:latin typeface="Times New Roman"/>
              </a:rPr>
              <a:t> на должность; </a:t>
            </a:r>
          </a:p>
          <a:p>
            <a:pPr marL="0" indent="0" algn="just">
              <a:buNone/>
            </a:pPr>
            <a:r>
              <a:rPr lang="ru-RU" sz="1600" dirty="0">
                <a:latin typeface="Times New Roman"/>
              </a:rPr>
              <a:t>4) осуждение работника к наказанию, исключающему продолжение прежней работы, в соответствии с приговором суда, вступившим в законную силу; </a:t>
            </a:r>
          </a:p>
          <a:p>
            <a:pPr marL="0" indent="0" algn="just">
              <a:buNone/>
            </a:pPr>
            <a:r>
              <a:rPr lang="ru-RU" sz="1600" dirty="0">
                <a:latin typeface="Times New Roman"/>
              </a:rPr>
              <a:t>5) признание работника полностью неспособным к трудовой деятельности в соответствии с медицинским заключением, выданным в порядке, установленном федеральными законами и иными нормативными правовыми актами Российской Федерации; </a:t>
            </a:r>
          </a:p>
          <a:p>
            <a:pPr marL="0" indent="0" algn="just">
              <a:buNone/>
            </a:pPr>
            <a:r>
              <a:rPr lang="ru-RU" sz="1600" dirty="0" smtClean="0">
                <a:latin typeface="Times New Roman"/>
              </a:rPr>
              <a:t>6</a:t>
            </a:r>
            <a:r>
              <a:rPr lang="ru-RU" sz="1600" dirty="0">
                <a:latin typeface="Times New Roman"/>
              </a:rPr>
              <a:t>) смерть работника либо работодателя - физического лица, а также признание судом работника либо работодателя - физического лица </a:t>
            </a:r>
            <a:r>
              <a:rPr lang="ru-RU" sz="1600" dirty="0">
                <a:solidFill>
                  <a:srgbClr val="0000FF"/>
                </a:solidFill>
                <a:latin typeface="Times New Roman"/>
                <a:hlinkClick r:id="rId3"/>
              </a:rPr>
              <a:t>умершим</a:t>
            </a:r>
            <a:r>
              <a:rPr lang="ru-RU" sz="1600" dirty="0">
                <a:latin typeface="Times New Roman"/>
              </a:rPr>
              <a:t> или </a:t>
            </a:r>
            <a:r>
              <a:rPr lang="ru-RU" sz="1600" dirty="0">
                <a:solidFill>
                  <a:srgbClr val="0000FF"/>
                </a:solidFill>
                <a:latin typeface="Times New Roman"/>
                <a:hlinkClick r:id="rId4"/>
              </a:rPr>
              <a:t>безвестно отсутствующим</a:t>
            </a:r>
            <a:r>
              <a:rPr lang="ru-RU" sz="1600" dirty="0">
                <a:latin typeface="Times New Roman"/>
              </a:rPr>
              <a:t>; </a:t>
            </a:r>
          </a:p>
          <a:p>
            <a:endParaRPr lang="ru-RU" sz="1600" dirty="0"/>
          </a:p>
        </p:txBody>
      </p:sp>
    </p:spTree>
    <p:extLst>
      <p:ext uri="{BB962C8B-B14F-4D97-AF65-F5344CB8AC3E}">
        <p14:creationId xmlns:p14="http://schemas.microsoft.com/office/powerpoint/2010/main" val="168472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endParaRPr lang="ru-RU" dirty="0"/>
          </a:p>
        </p:txBody>
      </p:sp>
      <p:sp>
        <p:nvSpPr>
          <p:cNvPr id="3" name="Объект 2"/>
          <p:cNvSpPr>
            <a:spLocks noGrp="1"/>
          </p:cNvSpPr>
          <p:nvPr>
            <p:ph idx="1"/>
          </p:nvPr>
        </p:nvSpPr>
        <p:spPr>
          <a:xfrm>
            <a:off x="457200" y="908720"/>
            <a:ext cx="8229600" cy="5217443"/>
          </a:xfrm>
        </p:spPr>
        <p:txBody>
          <a:bodyPr/>
          <a:lstStyle/>
          <a:p>
            <a:pPr marL="0" indent="0" algn="just">
              <a:buNone/>
            </a:pPr>
            <a:endParaRPr lang="ru-RU" b="0" dirty="0" smtClean="0">
              <a:effectLst/>
              <a:latin typeface="Times New Roman"/>
            </a:endParaRPr>
          </a:p>
          <a:p>
            <a:pPr marL="0" indent="0" algn="just">
              <a:buNone/>
            </a:pPr>
            <a:endParaRPr lang="ru-RU" dirty="0">
              <a:latin typeface="Times New Roman"/>
            </a:endParaRPr>
          </a:p>
          <a:p>
            <a:pPr marL="0" indent="0" algn="ctr">
              <a:buNone/>
            </a:pPr>
            <a:r>
              <a:rPr lang="ru-RU" sz="3600" b="1" dirty="0" smtClean="0">
                <a:effectLst/>
                <a:latin typeface="Times New Roman"/>
              </a:rPr>
              <a:t>Трудовой кодекс Российской Федерации</a:t>
            </a:r>
          </a:p>
          <a:p>
            <a:pPr marL="0" indent="0" algn="ctr">
              <a:buNone/>
            </a:pPr>
            <a:r>
              <a:rPr lang="ru-RU" sz="3600" b="1" dirty="0" smtClean="0">
                <a:effectLst/>
                <a:latin typeface="Times New Roman"/>
              </a:rPr>
              <a:t> </a:t>
            </a:r>
            <a:r>
              <a:rPr lang="ru-RU" sz="3600" b="0" dirty="0" smtClean="0">
                <a:effectLst/>
                <a:latin typeface="Times New Roman"/>
              </a:rPr>
              <a:t>от 30.12.2001 N 197-ФЗ</a:t>
            </a:r>
          </a:p>
          <a:p>
            <a:pPr marL="0" indent="0" algn="ctr">
              <a:buNone/>
            </a:pPr>
            <a:r>
              <a:rPr lang="ru-RU" sz="3600" dirty="0" smtClean="0">
                <a:latin typeface="Verdana"/>
              </a:rPr>
              <a:t> </a:t>
            </a:r>
            <a:r>
              <a:rPr lang="ru-RU" sz="3600" b="0" dirty="0" smtClean="0">
                <a:effectLst/>
                <a:latin typeface="Times New Roman"/>
              </a:rPr>
              <a:t>(ред. от 30.04.2021)</a:t>
            </a:r>
            <a:r>
              <a:rPr lang="ru-RU" sz="3600" dirty="0">
                <a:latin typeface="Verdana"/>
              </a:rPr>
              <a:t> </a:t>
            </a:r>
            <a:endParaRPr lang="ru-RU" sz="3600" dirty="0" smtClean="0">
              <a:latin typeface="Verdana"/>
            </a:endParaRPr>
          </a:p>
          <a:p>
            <a:pPr marL="0" indent="0" algn="ctr">
              <a:buNone/>
            </a:pPr>
            <a:r>
              <a:rPr lang="ru-RU" sz="3600" b="0" dirty="0" smtClean="0">
                <a:effectLst/>
                <a:latin typeface="Times New Roman"/>
              </a:rPr>
              <a:t>(с изм. и доп., вступ. в силу с 01.05.2021)</a:t>
            </a:r>
            <a:endParaRPr lang="ru-RU" sz="3600" b="0" dirty="0" smtClean="0">
              <a:effectLst/>
              <a:latin typeface="Verdana"/>
            </a:endParaRPr>
          </a:p>
          <a:p>
            <a:endParaRPr lang="ru-RU" dirty="0"/>
          </a:p>
        </p:txBody>
      </p:sp>
    </p:spTree>
    <p:extLst>
      <p:ext uri="{BB962C8B-B14F-4D97-AF65-F5344CB8AC3E}">
        <p14:creationId xmlns:p14="http://schemas.microsoft.com/office/powerpoint/2010/main" val="3058603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endParaRPr lang="ru-RU" dirty="0"/>
          </a:p>
        </p:txBody>
      </p:sp>
      <p:sp>
        <p:nvSpPr>
          <p:cNvPr id="3" name="Объект 2"/>
          <p:cNvSpPr>
            <a:spLocks noGrp="1"/>
          </p:cNvSpPr>
          <p:nvPr>
            <p:ph idx="1"/>
          </p:nvPr>
        </p:nvSpPr>
        <p:spPr>
          <a:xfrm>
            <a:off x="457200" y="935422"/>
            <a:ext cx="8229600" cy="5661930"/>
          </a:xfrm>
        </p:spPr>
        <p:txBody>
          <a:bodyPr>
            <a:normAutofit fontScale="85000" lnSpcReduction="20000"/>
          </a:bodyPr>
          <a:lstStyle/>
          <a:p>
            <a:pPr algn="just"/>
            <a:r>
              <a:rPr lang="ru-RU" dirty="0">
                <a:latin typeface="Times New Roman"/>
              </a:rPr>
              <a:t>Днем прекращения трудового договора во всех случаях является последний день работы работника, за исключением случаев, когда работник фактически не работал, но за ним, в соответствии с </a:t>
            </a:r>
            <a:r>
              <a:rPr lang="ru-RU" dirty="0" smtClean="0">
                <a:latin typeface="Times New Roman"/>
              </a:rPr>
              <a:t> </a:t>
            </a:r>
            <a:r>
              <a:rPr lang="ru-RU" dirty="0">
                <a:latin typeface="Times New Roman"/>
              </a:rPr>
              <a:t>Кодексом или иным федеральным законом, сохранялось место работы (должность). </a:t>
            </a:r>
          </a:p>
          <a:p>
            <a:pPr algn="just"/>
            <a:r>
              <a:rPr lang="ru-RU" dirty="0">
                <a:latin typeface="Times New Roman"/>
              </a:rPr>
              <a:t>В день прекращения трудового договора работодатель обязан выдать работнику трудовую книжку или предоставить сведения о трудовой деятельности (</a:t>
            </a:r>
            <a:r>
              <a:rPr lang="ru-RU" dirty="0">
                <a:solidFill>
                  <a:srgbClr val="0000FF"/>
                </a:solidFill>
                <a:latin typeface="Times New Roman"/>
                <a:hlinkClick r:id="rId2"/>
              </a:rPr>
              <a:t>статья 66.1</a:t>
            </a:r>
            <a:r>
              <a:rPr lang="ru-RU" dirty="0">
                <a:latin typeface="Times New Roman"/>
              </a:rPr>
              <a:t> настоящего Кодекса) у данного работодателя и произвести с ним расчет в соответствии со </a:t>
            </a:r>
            <a:r>
              <a:rPr lang="ru-RU" dirty="0">
                <a:solidFill>
                  <a:srgbClr val="0000FF"/>
                </a:solidFill>
                <a:latin typeface="Times New Roman"/>
                <a:hlinkClick r:id="rId3"/>
              </a:rPr>
              <a:t>статьей </a:t>
            </a:r>
            <a:r>
              <a:rPr lang="ru-RU" dirty="0" smtClean="0">
                <a:solidFill>
                  <a:srgbClr val="0000FF"/>
                </a:solidFill>
                <a:latin typeface="Times New Roman"/>
                <a:hlinkClick r:id="rId3"/>
              </a:rPr>
              <a:t>140</a:t>
            </a:r>
            <a:r>
              <a:rPr lang="ru-RU" dirty="0" smtClean="0">
                <a:latin typeface="Times New Roman"/>
              </a:rPr>
              <a:t>. </a:t>
            </a:r>
          </a:p>
          <a:p>
            <a:pPr algn="just"/>
            <a:r>
              <a:rPr lang="ru-RU" dirty="0" smtClean="0">
                <a:latin typeface="Times New Roman"/>
              </a:rPr>
              <a:t>По </a:t>
            </a:r>
            <a:r>
              <a:rPr lang="ru-RU" dirty="0">
                <a:latin typeface="Times New Roman"/>
              </a:rPr>
              <a:t>письменному заявлению работника работодатель также обязан выдать ему заверенные надлежащим образом копии документов, связанных с работой. </a:t>
            </a:r>
          </a:p>
          <a:p>
            <a:endParaRPr lang="ru-RU" dirty="0"/>
          </a:p>
        </p:txBody>
      </p:sp>
    </p:spTree>
    <p:extLst>
      <p:ext uri="{BB962C8B-B14F-4D97-AF65-F5344CB8AC3E}">
        <p14:creationId xmlns:p14="http://schemas.microsoft.com/office/powerpoint/2010/main" val="1827068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Рабочее время и время отдыха</a:t>
            </a:r>
            <a:endParaRPr lang="ru-RU" sz="3200" dirty="0"/>
          </a:p>
        </p:txBody>
      </p:sp>
      <p:sp>
        <p:nvSpPr>
          <p:cNvPr id="3" name="Объект 2"/>
          <p:cNvSpPr>
            <a:spLocks noGrp="1"/>
          </p:cNvSpPr>
          <p:nvPr>
            <p:ph idx="1"/>
          </p:nvPr>
        </p:nvSpPr>
        <p:spPr/>
        <p:txBody>
          <a:bodyPr>
            <a:normAutofit fontScale="70000" lnSpcReduction="20000"/>
          </a:bodyPr>
          <a:lstStyle/>
          <a:p>
            <a:pPr marL="0" indent="0" algn="just">
              <a:buNone/>
            </a:pPr>
            <a:r>
              <a:rPr lang="ru-RU" b="1" dirty="0">
                <a:latin typeface="Arial"/>
              </a:rPr>
              <a:t>Статья 91. Понятие рабочего времени. Нормальная продолжительность рабочего времени</a:t>
            </a:r>
            <a:r>
              <a:rPr lang="ru-RU" dirty="0">
                <a:latin typeface="Times New Roman"/>
              </a:rPr>
              <a:t> </a:t>
            </a:r>
          </a:p>
          <a:p>
            <a:pPr marL="0" indent="0" algn="just">
              <a:buNone/>
            </a:pPr>
            <a:r>
              <a:rPr lang="ru-RU" dirty="0">
                <a:latin typeface="Times New Roman"/>
              </a:rPr>
              <a:t>  </a:t>
            </a:r>
          </a:p>
          <a:p>
            <a:pPr algn="just"/>
            <a:r>
              <a:rPr lang="ru-RU" dirty="0">
                <a:latin typeface="Times New Roman"/>
              </a:rPr>
              <a:t>Рабочее время - время, в течение которого работник в соответствии с правилами внутреннего трудового распорядка и условиями трудового договора должен исполнять трудовые обязанности, а также иные периоды времени, которые в соответствии с настоящим Кодексом, другими федеральными законами и иными нормативными правовыми актами Российской Федерации относятся к рабочему времени. </a:t>
            </a:r>
          </a:p>
          <a:p>
            <a:pPr algn="just"/>
            <a:r>
              <a:rPr lang="ru-RU" smtClean="0">
                <a:latin typeface="Times New Roman"/>
              </a:rPr>
              <a:t>Нормальная </a:t>
            </a:r>
            <a:r>
              <a:rPr lang="ru-RU" dirty="0">
                <a:latin typeface="Times New Roman"/>
              </a:rPr>
              <a:t>продолжительность рабочего времени не может превышать 40 часов в неделю. </a:t>
            </a:r>
          </a:p>
          <a:p>
            <a:endParaRPr lang="ru-RU" dirty="0"/>
          </a:p>
        </p:txBody>
      </p:sp>
    </p:spTree>
    <p:extLst>
      <p:ext uri="{BB962C8B-B14F-4D97-AF65-F5344CB8AC3E}">
        <p14:creationId xmlns:p14="http://schemas.microsoft.com/office/powerpoint/2010/main" val="3287722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endParaRPr lang="ru-RU"/>
          </a:p>
        </p:txBody>
      </p:sp>
      <p:sp>
        <p:nvSpPr>
          <p:cNvPr id="3" name="Объект 2"/>
          <p:cNvSpPr>
            <a:spLocks noGrp="1"/>
          </p:cNvSpPr>
          <p:nvPr>
            <p:ph idx="1"/>
          </p:nvPr>
        </p:nvSpPr>
        <p:spPr>
          <a:xfrm>
            <a:off x="457200" y="1124744"/>
            <a:ext cx="8229600" cy="5001419"/>
          </a:xfrm>
        </p:spPr>
        <p:txBody>
          <a:bodyPr>
            <a:normAutofit lnSpcReduction="10000"/>
          </a:bodyPr>
          <a:lstStyle/>
          <a:p>
            <a:pPr indent="0" algn="just">
              <a:buNone/>
            </a:pPr>
            <a:r>
              <a:rPr lang="ru-RU" b="0" dirty="0" smtClean="0">
                <a:effectLst/>
                <a:latin typeface="Times New Roman"/>
              </a:rPr>
              <a:t>Целями трудового законодательства являются:</a:t>
            </a:r>
          </a:p>
          <a:p>
            <a:pPr marL="800100" indent="-457200" algn="just">
              <a:lnSpc>
                <a:spcPct val="150000"/>
              </a:lnSpc>
              <a:buFont typeface="Wingdings" panose="05000000000000000000" pitchFamily="2" charset="2"/>
              <a:buChar char="Ø"/>
            </a:pPr>
            <a:r>
              <a:rPr lang="ru-RU" b="0" dirty="0" smtClean="0">
                <a:effectLst/>
                <a:latin typeface="Times New Roman"/>
              </a:rPr>
              <a:t>установление государственных гарантий трудовых прав и свобод граждан, </a:t>
            </a:r>
          </a:p>
          <a:p>
            <a:pPr marL="800100" indent="-457200" algn="just">
              <a:lnSpc>
                <a:spcPct val="150000"/>
              </a:lnSpc>
              <a:buFont typeface="Wingdings" panose="05000000000000000000" pitchFamily="2" charset="2"/>
              <a:buChar char="Ø"/>
            </a:pPr>
            <a:r>
              <a:rPr lang="ru-RU" b="0" dirty="0" smtClean="0">
                <a:effectLst/>
                <a:latin typeface="Times New Roman"/>
              </a:rPr>
              <a:t>создание благоприятных условий труда,</a:t>
            </a:r>
          </a:p>
          <a:p>
            <a:pPr marL="800100" indent="-457200" algn="just">
              <a:lnSpc>
                <a:spcPct val="150000"/>
              </a:lnSpc>
              <a:buFont typeface="Wingdings" panose="05000000000000000000" pitchFamily="2" charset="2"/>
              <a:buChar char="Ø"/>
            </a:pPr>
            <a:r>
              <a:rPr lang="ru-RU" b="0" dirty="0" smtClean="0">
                <a:effectLst/>
                <a:latin typeface="Times New Roman"/>
              </a:rPr>
              <a:t>защита прав и интересов работников и работодателей</a:t>
            </a:r>
            <a:endParaRPr lang="ru-RU" sz="2400" b="0" dirty="0" smtClean="0">
              <a:effectLst/>
              <a:latin typeface="Verdana"/>
            </a:endParaRPr>
          </a:p>
          <a:p>
            <a:endParaRPr lang="ru-RU" dirty="0"/>
          </a:p>
        </p:txBody>
      </p:sp>
    </p:spTree>
    <p:extLst>
      <p:ext uri="{BB962C8B-B14F-4D97-AF65-F5344CB8AC3E}">
        <p14:creationId xmlns:p14="http://schemas.microsoft.com/office/powerpoint/2010/main" val="286010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20080"/>
          </a:xfrm>
        </p:spPr>
        <p:txBody>
          <a:bodyPr>
            <a:normAutofit fontScale="90000"/>
          </a:bodyPr>
          <a:lstStyle/>
          <a:p>
            <a:pPr indent="342900"/>
            <a:r>
              <a:rPr lang="ru-RU" sz="2700" b="1" dirty="0" smtClean="0">
                <a:effectLst/>
                <a:latin typeface="Arial"/>
              </a:rPr>
              <a:t>Основные принципы правового регулирования трудовых отношений и иных непосредственно связанных с ними отношений</a:t>
            </a:r>
            <a:r>
              <a:rPr lang="ru-RU" sz="2800" b="0" dirty="0" smtClean="0">
                <a:effectLst/>
                <a:latin typeface="Verdana"/>
              </a:rPr>
              <a:t/>
            </a:r>
            <a:br>
              <a:rPr lang="ru-RU" sz="2800" b="0" dirty="0" smtClean="0">
                <a:effectLst/>
                <a:latin typeface="Verdana"/>
              </a:rPr>
            </a:br>
            <a:endParaRPr lang="ru-RU" sz="3600" dirty="0"/>
          </a:p>
        </p:txBody>
      </p:sp>
      <p:sp>
        <p:nvSpPr>
          <p:cNvPr id="3" name="Объект 2"/>
          <p:cNvSpPr>
            <a:spLocks noGrp="1"/>
          </p:cNvSpPr>
          <p:nvPr>
            <p:ph idx="1"/>
          </p:nvPr>
        </p:nvSpPr>
        <p:spPr>
          <a:xfrm>
            <a:off x="457200" y="1484784"/>
            <a:ext cx="8229600" cy="4968552"/>
          </a:xfrm>
        </p:spPr>
        <p:txBody>
          <a:bodyPr>
            <a:normAutofit fontScale="92500" lnSpcReduction="10000"/>
          </a:bodyPr>
          <a:lstStyle/>
          <a:p>
            <a:pPr marL="800100" indent="-457200" algn="just">
              <a:buFont typeface="Wingdings" panose="05000000000000000000" pitchFamily="2" charset="2"/>
              <a:buChar char="Ø"/>
            </a:pPr>
            <a:r>
              <a:rPr lang="ru-RU" b="0" dirty="0" smtClean="0">
                <a:effectLst/>
                <a:latin typeface="Times New Roman"/>
              </a:rPr>
              <a:t>свобода труда, включая право на труд</a:t>
            </a:r>
            <a:endParaRPr lang="ru-RU" sz="2400" b="0" dirty="0" smtClean="0">
              <a:effectLst/>
              <a:latin typeface="Verdana"/>
            </a:endParaRPr>
          </a:p>
          <a:p>
            <a:pPr marL="800100" indent="-457200" algn="just">
              <a:buFont typeface="Wingdings" panose="05000000000000000000" pitchFamily="2" charset="2"/>
              <a:buChar char="Ø"/>
            </a:pPr>
            <a:r>
              <a:rPr lang="ru-RU" b="0" dirty="0" smtClean="0">
                <a:effectLst/>
                <a:latin typeface="Times New Roman"/>
              </a:rPr>
              <a:t>запрещение принудительного труда и дискриминации в сфере труда;</a:t>
            </a:r>
            <a:endParaRPr lang="ru-RU" sz="2400" b="0" dirty="0" smtClean="0">
              <a:effectLst/>
              <a:latin typeface="Verdana"/>
            </a:endParaRPr>
          </a:p>
          <a:p>
            <a:pPr marL="800100" indent="-457200" algn="just">
              <a:buFont typeface="Wingdings" panose="05000000000000000000" pitchFamily="2" charset="2"/>
              <a:buChar char="Ø"/>
            </a:pPr>
            <a:r>
              <a:rPr lang="ru-RU" b="0" dirty="0" smtClean="0">
                <a:effectLst/>
                <a:latin typeface="Times New Roman"/>
              </a:rPr>
              <a:t>защита от безработицы и содействие в трудоустройстве;</a:t>
            </a:r>
            <a:endParaRPr lang="ru-RU" sz="2400" b="0" dirty="0" smtClean="0">
              <a:effectLst/>
              <a:latin typeface="Verdana"/>
            </a:endParaRPr>
          </a:p>
          <a:p>
            <a:pPr marL="800100" indent="-457200" algn="just">
              <a:buFont typeface="Wingdings" panose="05000000000000000000" pitchFamily="2" charset="2"/>
              <a:buChar char="Ø"/>
            </a:pPr>
            <a:r>
              <a:rPr lang="ru-RU" b="0" dirty="0" smtClean="0">
                <a:effectLst/>
                <a:latin typeface="Times New Roman"/>
              </a:rPr>
              <a:t>обеспечение права каждого работника на справедливые условия труда</a:t>
            </a:r>
            <a:endParaRPr lang="ru-RU" sz="2400" b="0" dirty="0" smtClean="0">
              <a:effectLst/>
              <a:latin typeface="Verdana"/>
            </a:endParaRPr>
          </a:p>
          <a:p>
            <a:pPr marL="800100" indent="-457200" algn="just">
              <a:buFont typeface="Wingdings" panose="05000000000000000000" pitchFamily="2" charset="2"/>
              <a:buChar char="Ø"/>
            </a:pPr>
            <a:r>
              <a:rPr lang="ru-RU" b="0" dirty="0" smtClean="0">
                <a:effectLst/>
                <a:latin typeface="Times New Roman"/>
              </a:rPr>
              <a:t>обеспечение права каждого работника на своевременную и в полном размере выплату справедливой заработной платы</a:t>
            </a:r>
            <a:endParaRPr lang="ru-RU" sz="2400" b="0" dirty="0" smtClean="0">
              <a:effectLst/>
              <a:latin typeface="Verdana"/>
            </a:endParaRPr>
          </a:p>
          <a:p>
            <a:endParaRPr lang="ru-RU" dirty="0"/>
          </a:p>
        </p:txBody>
      </p:sp>
    </p:spTree>
    <p:extLst>
      <p:ext uri="{BB962C8B-B14F-4D97-AF65-F5344CB8AC3E}">
        <p14:creationId xmlns:p14="http://schemas.microsoft.com/office/powerpoint/2010/main" val="1266553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432048"/>
          </a:xfrm>
        </p:spPr>
        <p:txBody>
          <a:bodyPr>
            <a:normAutofit fontScale="90000"/>
          </a:bodyPr>
          <a:lstStyle/>
          <a:p>
            <a:pPr indent="342900"/>
            <a:r>
              <a:rPr lang="ru-RU" sz="3600" b="1" dirty="0" smtClean="0">
                <a:effectLst/>
                <a:latin typeface="Arial"/>
              </a:rPr>
              <a:t>Стороны трудовых отношений</a:t>
            </a:r>
            <a:r>
              <a:rPr lang="ru-RU" sz="3600" b="0" dirty="0" smtClean="0">
                <a:effectLst/>
                <a:latin typeface="Verdana"/>
              </a:rPr>
              <a:t/>
            </a:r>
            <a:br>
              <a:rPr lang="ru-RU" sz="3600" b="0" dirty="0" smtClean="0">
                <a:effectLst/>
                <a:latin typeface="Verdana"/>
              </a:rPr>
            </a:br>
            <a:endParaRPr lang="ru-RU" dirty="0"/>
          </a:p>
        </p:txBody>
      </p:sp>
      <p:sp>
        <p:nvSpPr>
          <p:cNvPr id="3" name="Объект 2"/>
          <p:cNvSpPr>
            <a:spLocks noGrp="1"/>
          </p:cNvSpPr>
          <p:nvPr>
            <p:ph idx="1"/>
          </p:nvPr>
        </p:nvSpPr>
        <p:spPr>
          <a:xfrm>
            <a:off x="457200" y="1268760"/>
            <a:ext cx="8229600" cy="4857403"/>
          </a:xfrm>
        </p:spPr>
        <p:txBody>
          <a:bodyPr/>
          <a:lstStyle/>
          <a:p>
            <a:pPr indent="0" algn="just">
              <a:buNone/>
            </a:pPr>
            <a:r>
              <a:rPr lang="ru-RU" b="0" dirty="0" smtClean="0">
                <a:effectLst/>
              </a:rPr>
              <a:t>Сторонами трудовых отношений являются работник и работодатель.</a:t>
            </a:r>
            <a:endParaRPr lang="ru-RU" sz="2400" b="0" dirty="0" smtClean="0">
              <a:effectLst/>
            </a:endParaRPr>
          </a:p>
          <a:p>
            <a:pPr indent="342900" algn="just"/>
            <a:r>
              <a:rPr lang="ru-RU" b="1" dirty="0" smtClean="0">
                <a:effectLst/>
              </a:rPr>
              <a:t>Работник</a:t>
            </a:r>
            <a:r>
              <a:rPr lang="ru-RU" b="0" dirty="0" smtClean="0">
                <a:effectLst/>
              </a:rPr>
              <a:t> - физическое лицо, вступившее в трудовые отношения с работодателем (16 лет).</a:t>
            </a:r>
          </a:p>
          <a:p>
            <a:pPr indent="342900" algn="just"/>
            <a:r>
              <a:rPr lang="ru-RU" b="1" dirty="0" smtClean="0">
                <a:effectLst/>
              </a:rPr>
              <a:t>Работодатель</a:t>
            </a:r>
            <a:r>
              <a:rPr lang="ru-RU" b="0" dirty="0" smtClean="0">
                <a:effectLst/>
              </a:rPr>
              <a:t> - физическое лицо либо юридическое лицо (организация), вступившее в трудовые отношения с работником</a:t>
            </a:r>
          </a:p>
          <a:p>
            <a:pPr indent="342900" algn="just"/>
            <a:endParaRPr lang="ru-RU" sz="2400" b="0" dirty="0" smtClean="0">
              <a:effectLst/>
              <a:latin typeface="Verdana"/>
            </a:endParaRPr>
          </a:p>
          <a:p>
            <a:endParaRPr lang="ru-RU" dirty="0"/>
          </a:p>
        </p:txBody>
      </p:sp>
    </p:spTree>
    <p:extLst>
      <p:ext uri="{BB962C8B-B14F-4D97-AF65-F5344CB8AC3E}">
        <p14:creationId xmlns:p14="http://schemas.microsoft.com/office/powerpoint/2010/main" val="966811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endParaRPr lang="ru-RU" dirty="0"/>
          </a:p>
        </p:txBody>
      </p:sp>
      <p:sp>
        <p:nvSpPr>
          <p:cNvPr id="3" name="Объект 2"/>
          <p:cNvSpPr>
            <a:spLocks noGrp="1"/>
          </p:cNvSpPr>
          <p:nvPr>
            <p:ph idx="1"/>
          </p:nvPr>
        </p:nvSpPr>
        <p:spPr>
          <a:xfrm>
            <a:off x="457200" y="1124744"/>
            <a:ext cx="8229600" cy="5328592"/>
          </a:xfrm>
        </p:spPr>
        <p:txBody>
          <a:bodyPr>
            <a:noAutofit/>
          </a:bodyPr>
          <a:lstStyle/>
          <a:p>
            <a:pPr indent="342900" algn="just"/>
            <a:r>
              <a:rPr lang="ru-RU" sz="2400" b="1" dirty="0" smtClean="0">
                <a:effectLst/>
                <a:latin typeface="Times New Roman"/>
              </a:rPr>
              <a:t>Трудовой договор </a:t>
            </a:r>
            <a:r>
              <a:rPr lang="ru-RU" sz="2400" b="0" dirty="0" smtClean="0">
                <a:effectLst/>
                <a:latin typeface="Times New Roman"/>
              </a:rPr>
              <a:t>- соглашение между работодателем и работником, в соответствии с которым работодатель </a:t>
            </a:r>
            <a:r>
              <a:rPr lang="ru-RU" sz="2400" b="1" dirty="0" smtClean="0">
                <a:effectLst/>
                <a:latin typeface="Times New Roman"/>
              </a:rPr>
              <a:t>обязуется</a:t>
            </a:r>
          </a:p>
          <a:p>
            <a:pPr indent="342900" algn="just"/>
            <a:r>
              <a:rPr lang="ru-RU" sz="2400" b="0" dirty="0" smtClean="0">
                <a:effectLst/>
                <a:latin typeface="Times New Roman"/>
              </a:rPr>
              <a:t> предоставить работнику работу по обусловленной трудовой функции, </a:t>
            </a:r>
          </a:p>
          <a:p>
            <a:pPr indent="342900" algn="just"/>
            <a:r>
              <a:rPr lang="ru-RU" sz="2400" b="0" dirty="0" smtClean="0">
                <a:effectLst/>
                <a:latin typeface="Times New Roman"/>
              </a:rPr>
              <a:t>обеспечить условия труда, предусмотренные трудовым законодательством и иными нормативными правовыми актами, содержащими нормы трудового права, коллективным договором, соглашениями, локальными нормативными актами и данным соглашением, </a:t>
            </a:r>
          </a:p>
          <a:p>
            <a:pPr indent="342900" algn="just"/>
            <a:r>
              <a:rPr lang="ru-RU" sz="2400" b="0" dirty="0" smtClean="0">
                <a:effectLst/>
                <a:latin typeface="Times New Roman"/>
              </a:rPr>
              <a:t>своевременно и в полном размере выплачивать работнику заработную плату</a:t>
            </a:r>
            <a:endParaRPr lang="ru-RU" sz="2400" dirty="0"/>
          </a:p>
        </p:txBody>
      </p:sp>
    </p:spTree>
    <p:extLst>
      <p:ext uri="{BB962C8B-B14F-4D97-AF65-F5344CB8AC3E}">
        <p14:creationId xmlns:p14="http://schemas.microsoft.com/office/powerpoint/2010/main" val="372455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endParaRPr lang="ru-RU" dirty="0"/>
          </a:p>
        </p:txBody>
      </p:sp>
      <p:sp>
        <p:nvSpPr>
          <p:cNvPr id="3" name="Объект 2"/>
          <p:cNvSpPr>
            <a:spLocks noGrp="1"/>
          </p:cNvSpPr>
          <p:nvPr>
            <p:ph idx="1"/>
          </p:nvPr>
        </p:nvSpPr>
        <p:spPr>
          <a:xfrm>
            <a:off x="457200" y="1196752"/>
            <a:ext cx="8229600" cy="4929411"/>
          </a:xfrm>
        </p:spPr>
        <p:txBody>
          <a:bodyPr/>
          <a:lstStyle/>
          <a:p>
            <a:pPr lvl="0" indent="0" algn="just">
              <a:buNone/>
            </a:pPr>
            <a:r>
              <a:rPr lang="ru-RU" sz="2800" dirty="0">
                <a:solidFill>
                  <a:prstClr val="black"/>
                </a:solidFill>
              </a:rPr>
              <a:t>а </a:t>
            </a:r>
            <a:r>
              <a:rPr lang="ru-RU" sz="2800" b="1" dirty="0">
                <a:solidFill>
                  <a:prstClr val="black"/>
                </a:solidFill>
              </a:rPr>
              <a:t>работник обязуется </a:t>
            </a:r>
            <a:endParaRPr lang="ru-RU" sz="2800" b="1" dirty="0" smtClean="0">
              <a:solidFill>
                <a:prstClr val="black"/>
              </a:solidFill>
            </a:endParaRPr>
          </a:p>
          <a:p>
            <a:pPr lvl="0" indent="342900" algn="just"/>
            <a:r>
              <a:rPr lang="ru-RU" sz="2800" dirty="0" smtClean="0">
                <a:solidFill>
                  <a:prstClr val="black"/>
                </a:solidFill>
              </a:rPr>
              <a:t>лично </a:t>
            </a:r>
            <a:r>
              <a:rPr lang="ru-RU" sz="2800" dirty="0">
                <a:solidFill>
                  <a:prstClr val="black"/>
                </a:solidFill>
              </a:rPr>
              <a:t>выполнять определенную этим соглашением трудовую функцию в интересах, </a:t>
            </a:r>
            <a:r>
              <a:rPr lang="ru-RU" sz="2800" dirty="0" smtClean="0">
                <a:solidFill>
                  <a:prstClr val="black"/>
                </a:solidFill>
              </a:rPr>
              <a:t>под </a:t>
            </a:r>
            <a:r>
              <a:rPr lang="ru-RU" sz="2800" dirty="0">
                <a:solidFill>
                  <a:prstClr val="black"/>
                </a:solidFill>
              </a:rPr>
              <a:t>управлением и контролем работодателя, </a:t>
            </a:r>
            <a:endParaRPr lang="ru-RU" sz="2800" dirty="0" smtClean="0">
              <a:solidFill>
                <a:prstClr val="black"/>
              </a:solidFill>
            </a:endParaRPr>
          </a:p>
          <a:p>
            <a:pPr lvl="0" indent="342900" algn="just"/>
            <a:r>
              <a:rPr lang="ru-RU" sz="2800" dirty="0" smtClean="0">
                <a:solidFill>
                  <a:prstClr val="black"/>
                </a:solidFill>
              </a:rPr>
              <a:t>соблюдать </a:t>
            </a:r>
            <a:r>
              <a:rPr lang="ru-RU" sz="2800" dirty="0">
                <a:solidFill>
                  <a:prstClr val="black"/>
                </a:solidFill>
              </a:rPr>
              <a:t>правила внутреннего трудового распорядка, действующие у данного работодателя.</a:t>
            </a:r>
          </a:p>
          <a:p>
            <a:endParaRPr lang="ru-RU" dirty="0"/>
          </a:p>
        </p:txBody>
      </p:sp>
    </p:spTree>
    <p:extLst>
      <p:ext uri="{BB962C8B-B14F-4D97-AF65-F5344CB8AC3E}">
        <p14:creationId xmlns:p14="http://schemas.microsoft.com/office/powerpoint/2010/main" val="823779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endParaRPr lang="ru-RU"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124744"/>
            <a:ext cx="8280919"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60885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endParaRPr lang="ru-RU"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7" y="1124744"/>
            <a:ext cx="7632848" cy="4968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027597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1016</Words>
  <Application>Microsoft Office PowerPoint</Application>
  <PresentationFormat>Экран (4:3)</PresentationFormat>
  <Paragraphs>112</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Основы трудового права</vt:lpstr>
      <vt:lpstr>Презентация PowerPoint</vt:lpstr>
      <vt:lpstr>Презентация PowerPoint</vt:lpstr>
      <vt:lpstr>Основные принципы правового регулирования трудовых отношений и иных непосредственно связанных с ними отношений </vt:lpstr>
      <vt:lpstr>Стороны трудовых отношений </vt:lpstr>
      <vt:lpstr>Презентация PowerPoint</vt:lpstr>
      <vt:lpstr>Презентация PowerPoint</vt:lpstr>
      <vt:lpstr>Презентация PowerPoint</vt:lpstr>
      <vt:lpstr>Презентация PowerPoint</vt:lpstr>
      <vt:lpstr>Презентация PowerPoint</vt:lpstr>
      <vt:lpstr>Документы, предъявляемые при заключении трудового договора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Рабочее время и время отдыха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трудового законодательства Российской Федерации</dc:title>
  <dc:creator>Admin</dc:creator>
  <cp:lastModifiedBy>Admin</cp:lastModifiedBy>
  <cp:revision>20</cp:revision>
  <dcterms:created xsi:type="dcterms:W3CDTF">2021-05-18T07:44:22Z</dcterms:created>
  <dcterms:modified xsi:type="dcterms:W3CDTF">2022-11-08T07:04:46Z</dcterms:modified>
</cp:coreProperties>
</file>